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1"/>
  </p:notesMasterIdLst>
  <p:sldIdLst>
    <p:sldId id="312" r:id="rId3"/>
    <p:sldId id="316" r:id="rId4"/>
    <p:sldId id="317" r:id="rId5"/>
    <p:sldId id="318" r:id="rId6"/>
    <p:sldId id="319" r:id="rId7"/>
    <p:sldId id="313" r:id="rId8"/>
    <p:sldId id="314" r:id="rId9"/>
    <p:sldId id="315"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1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 Storksen" userId="daee57ad-616b-4f99-b3bc-2534acf65a3e" providerId="ADAL" clId="{047DEBBE-35B9-4B01-BEE9-00490FBF2C66}"/>
    <pc:docChg chg="addSld modSld addMainMaster modMainMaster">
      <pc:chgData name="Kari Storksen" userId="daee57ad-616b-4f99-b3bc-2534acf65a3e" providerId="ADAL" clId="{047DEBBE-35B9-4B01-BEE9-00490FBF2C66}" dt="2024-11-12T06:12:15.670" v="433" actId="6549"/>
      <pc:docMkLst>
        <pc:docMk/>
      </pc:docMkLst>
      <pc:sldChg chg="modSp mod">
        <pc:chgData name="Kari Storksen" userId="daee57ad-616b-4f99-b3bc-2534acf65a3e" providerId="ADAL" clId="{047DEBBE-35B9-4B01-BEE9-00490FBF2C66}" dt="2024-11-12T06:08:54.903" v="409" actId="20577"/>
        <pc:sldMkLst>
          <pc:docMk/>
          <pc:sldMk cId="783229688" sldId="312"/>
        </pc:sldMkLst>
        <pc:spChg chg="mod">
          <ac:chgData name="Kari Storksen" userId="daee57ad-616b-4f99-b3bc-2534acf65a3e" providerId="ADAL" clId="{047DEBBE-35B9-4B01-BEE9-00490FBF2C66}" dt="2024-11-12T05:53:30.241" v="56" actId="20577"/>
          <ac:spMkLst>
            <pc:docMk/>
            <pc:sldMk cId="783229688" sldId="312"/>
            <ac:spMk id="3" creationId="{2996E899-9BEC-1400-5080-DC5E833B22FE}"/>
          </ac:spMkLst>
        </pc:spChg>
        <pc:spChg chg="mod">
          <ac:chgData name="Kari Storksen" userId="daee57ad-616b-4f99-b3bc-2534acf65a3e" providerId="ADAL" clId="{047DEBBE-35B9-4B01-BEE9-00490FBF2C66}" dt="2024-11-12T06:08:54.903" v="409" actId="20577"/>
          <ac:spMkLst>
            <pc:docMk/>
            <pc:sldMk cId="783229688" sldId="312"/>
            <ac:spMk id="5" creationId="{FFF41492-AC43-A91B-8F1F-8BE325D99E5C}"/>
          </ac:spMkLst>
        </pc:spChg>
      </pc:sldChg>
      <pc:sldChg chg="add">
        <pc:chgData name="Kari Storksen" userId="daee57ad-616b-4f99-b3bc-2534acf65a3e" providerId="ADAL" clId="{047DEBBE-35B9-4B01-BEE9-00490FBF2C66}" dt="2024-11-12T06:07:07.594" v="399"/>
        <pc:sldMkLst>
          <pc:docMk/>
          <pc:sldMk cId="748359500" sldId="313"/>
        </pc:sldMkLst>
      </pc:sldChg>
      <pc:sldChg chg="modSp add mod">
        <pc:chgData name="Kari Storksen" userId="daee57ad-616b-4f99-b3bc-2534acf65a3e" providerId="ADAL" clId="{047DEBBE-35B9-4B01-BEE9-00490FBF2C66}" dt="2024-11-12T06:12:15.670" v="433" actId="6549"/>
        <pc:sldMkLst>
          <pc:docMk/>
          <pc:sldMk cId="1748975198" sldId="314"/>
        </pc:sldMkLst>
        <pc:spChg chg="mod">
          <ac:chgData name="Kari Storksen" userId="daee57ad-616b-4f99-b3bc-2534acf65a3e" providerId="ADAL" clId="{047DEBBE-35B9-4B01-BEE9-00490FBF2C66}" dt="2024-11-12T06:12:15.670" v="433" actId="6549"/>
          <ac:spMkLst>
            <pc:docMk/>
            <pc:sldMk cId="1748975198" sldId="314"/>
            <ac:spMk id="2" creationId="{1895CF0D-30A6-A0AD-6542-3E60403E2C8F}"/>
          </ac:spMkLst>
        </pc:spChg>
      </pc:sldChg>
      <pc:sldChg chg="add">
        <pc:chgData name="Kari Storksen" userId="daee57ad-616b-4f99-b3bc-2534acf65a3e" providerId="ADAL" clId="{047DEBBE-35B9-4B01-BEE9-00490FBF2C66}" dt="2024-11-12T06:07:19.373" v="403"/>
        <pc:sldMkLst>
          <pc:docMk/>
          <pc:sldMk cId="572971596" sldId="315"/>
        </pc:sldMkLst>
      </pc:sldChg>
      <pc:sldChg chg="add">
        <pc:chgData name="Kari Storksen" userId="daee57ad-616b-4f99-b3bc-2534acf65a3e" providerId="ADAL" clId="{047DEBBE-35B9-4B01-BEE9-00490FBF2C66}" dt="2024-11-12T06:10:25.287" v="411"/>
        <pc:sldMkLst>
          <pc:docMk/>
          <pc:sldMk cId="2503852226" sldId="316"/>
        </pc:sldMkLst>
      </pc:sldChg>
      <pc:sldChg chg="add">
        <pc:chgData name="Kari Storksen" userId="daee57ad-616b-4f99-b3bc-2534acf65a3e" providerId="ADAL" clId="{047DEBBE-35B9-4B01-BEE9-00490FBF2C66}" dt="2024-11-12T06:10:30.655" v="413"/>
        <pc:sldMkLst>
          <pc:docMk/>
          <pc:sldMk cId="3666520992" sldId="317"/>
        </pc:sldMkLst>
      </pc:sldChg>
      <pc:sldChg chg="add">
        <pc:chgData name="Kari Storksen" userId="daee57ad-616b-4f99-b3bc-2534acf65a3e" providerId="ADAL" clId="{047DEBBE-35B9-4B01-BEE9-00490FBF2C66}" dt="2024-11-12T06:10:34.740" v="415"/>
        <pc:sldMkLst>
          <pc:docMk/>
          <pc:sldMk cId="779467319" sldId="318"/>
        </pc:sldMkLst>
      </pc:sldChg>
      <pc:sldChg chg="add">
        <pc:chgData name="Kari Storksen" userId="daee57ad-616b-4f99-b3bc-2534acf65a3e" providerId="ADAL" clId="{047DEBBE-35B9-4B01-BEE9-00490FBF2C66}" dt="2024-11-12T06:10:40.082" v="417"/>
        <pc:sldMkLst>
          <pc:docMk/>
          <pc:sldMk cId="2074079021" sldId="319"/>
        </pc:sldMkLst>
      </pc:sldChg>
      <pc:sldMasterChg chg="add addSldLayout">
        <pc:chgData name="Kari Storksen" userId="daee57ad-616b-4f99-b3bc-2534acf65a3e" providerId="ADAL" clId="{047DEBBE-35B9-4B01-BEE9-00490FBF2C66}" dt="2024-11-12T06:07:19.373" v="402" actId="27028"/>
        <pc:sldMasterMkLst>
          <pc:docMk/>
          <pc:sldMasterMk cId="3747916929" sldId="2147483648"/>
        </pc:sldMasterMkLst>
        <pc:sldLayoutChg chg="add">
          <pc:chgData name="Kari Storksen" userId="daee57ad-616b-4f99-b3bc-2534acf65a3e" providerId="ADAL" clId="{047DEBBE-35B9-4B01-BEE9-00490FBF2C66}" dt="2024-11-12T06:07:11.873" v="400" actId="27028"/>
          <pc:sldLayoutMkLst>
            <pc:docMk/>
            <pc:sldMasterMk cId="3747916929" sldId="2147483648"/>
            <pc:sldLayoutMk cId="2574840488" sldId="2147483650"/>
          </pc:sldLayoutMkLst>
        </pc:sldLayoutChg>
        <pc:sldLayoutChg chg="add">
          <pc:chgData name="Kari Storksen" userId="daee57ad-616b-4f99-b3bc-2534acf65a3e" providerId="ADAL" clId="{047DEBBE-35B9-4B01-BEE9-00490FBF2C66}" dt="2024-11-12T06:07:07.594" v="398" actId="27028"/>
          <pc:sldLayoutMkLst>
            <pc:docMk/>
            <pc:sldMasterMk cId="3747916929" sldId="2147483648"/>
            <pc:sldLayoutMk cId="1230221638" sldId="2147483653"/>
          </pc:sldLayoutMkLst>
        </pc:sldLayoutChg>
        <pc:sldLayoutChg chg="add">
          <pc:chgData name="Kari Storksen" userId="daee57ad-616b-4f99-b3bc-2534acf65a3e" providerId="ADAL" clId="{047DEBBE-35B9-4B01-BEE9-00490FBF2C66}" dt="2024-11-12T06:07:19.373" v="402" actId="27028"/>
          <pc:sldLayoutMkLst>
            <pc:docMk/>
            <pc:sldMasterMk cId="3747916929" sldId="2147483648"/>
            <pc:sldLayoutMk cId="3406043411" sldId="2147483654"/>
          </pc:sldLayoutMkLst>
        </pc:sldLayoutChg>
      </pc:sldMasterChg>
      <pc:sldMasterChg chg="replId modSldLayout">
        <pc:chgData name="Kari Storksen" userId="daee57ad-616b-4f99-b3bc-2534acf65a3e" providerId="ADAL" clId="{047DEBBE-35B9-4B01-BEE9-00490FBF2C66}" dt="2024-11-12T06:07:19.373" v="402" actId="27028"/>
        <pc:sldMasterMkLst>
          <pc:docMk/>
          <pc:sldMasterMk cId="3003628784" sldId="2147483660"/>
        </pc:sldMasterMkLst>
        <pc:sldLayoutChg chg="replId">
          <pc:chgData name="Kari Storksen" userId="daee57ad-616b-4f99-b3bc-2534acf65a3e" providerId="ADAL" clId="{047DEBBE-35B9-4B01-BEE9-00490FBF2C66}" dt="2024-11-12T06:07:07.594" v="398" actId="27028"/>
          <pc:sldLayoutMkLst>
            <pc:docMk/>
            <pc:sldMasterMk cId="3003628784" sldId="2147483660"/>
            <pc:sldLayoutMk cId="3704204588" sldId="2147483661"/>
          </pc:sldLayoutMkLst>
        </pc:sldLayoutChg>
        <pc:sldLayoutChg chg="replId">
          <pc:chgData name="Kari Storksen" userId="daee57ad-616b-4f99-b3bc-2534acf65a3e" providerId="ADAL" clId="{047DEBBE-35B9-4B01-BEE9-00490FBF2C66}" dt="2024-11-12T06:07:11.873" v="400" actId="27028"/>
          <pc:sldLayoutMkLst>
            <pc:docMk/>
            <pc:sldMasterMk cId="3003628784" sldId="2147483660"/>
            <pc:sldLayoutMk cId="2786923731" sldId="2147483662"/>
          </pc:sldLayoutMkLst>
        </pc:sldLayoutChg>
        <pc:sldLayoutChg chg="replId">
          <pc:chgData name="Kari Storksen" userId="daee57ad-616b-4f99-b3bc-2534acf65a3e" providerId="ADAL" clId="{047DEBBE-35B9-4B01-BEE9-00490FBF2C66}" dt="2024-11-12T06:07:19.373" v="402" actId="27028"/>
          <pc:sldLayoutMkLst>
            <pc:docMk/>
            <pc:sldMasterMk cId="3003628784" sldId="2147483660"/>
            <pc:sldLayoutMk cId="2978492579"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9BF0C-C958-4BA0-A526-7A8CEBA43BC4}" type="datetimeFigureOut">
              <a:rPr lang="nb-NO" smtClean="0"/>
              <a:t>12.11.2024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AE673-489C-423F-A195-B96870793A40}" type="slidenum">
              <a:rPr lang="nb-NO" smtClean="0"/>
              <a:t>‹#›</a:t>
            </a:fld>
            <a:endParaRPr lang="nb-NO"/>
          </a:p>
        </p:txBody>
      </p:sp>
    </p:spTree>
    <p:extLst>
      <p:ext uri="{BB962C8B-B14F-4D97-AF65-F5344CB8AC3E}">
        <p14:creationId xmlns:p14="http://schemas.microsoft.com/office/powerpoint/2010/main" val="32265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82B0B1E-F4A1-4033-95D7-875A15F098BE}" type="slidenum">
              <a:rPr lang="nb-NO" smtClean="0"/>
              <a:t>3</a:t>
            </a:fld>
            <a:endParaRPr lang="nb-NO"/>
          </a:p>
        </p:txBody>
      </p:sp>
    </p:spTree>
    <p:extLst>
      <p:ext uri="{BB962C8B-B14F-4D97-AF65-F5344CB8AC3E}">
        <p14:creationId xmlns:p14="http://schemas.microsoft.com/office/powerpoint/2010/main" val="307006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82B0B1E-F4A1-4033-95D7-875A15F098BE}" type="slidenum">
              <a:rPr lang="nb-NO" smtClean="0"/>
              <a:t>4</a:t>
            </a:fld>
            <a:endParaRPr lang="nb-NO"/>
          </a:p>
        </p:txBody>
      </p:sp>
    </p:spTree>
    <p:extLst>
      <p:ext uri="{BB962C8B-B14F-4D97-AF65-F5344CB8AC3E}">
        <p14:creationId xmlns:p14="http://schemas.microsoft.com/office/powerpoint/2010/main" val="268191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82B0B1E-F4A1-4033-95D7-875A15F098BE}" type="slidenum">
              <a:rPr lang="nb-NO" smtClean="0"/>
              <a:t>5</a:t>
            </a:fld>
            <a:endParaRPr lang="nb-NO"/>
          </a:p>
        </p:txBody>
      </p:sp>
    </p:spTree>
    <p:extLst>
      <p:ext uri="{BB962C8B-B14F-4D97-AF65-F5344CB8AC3E}">
        <p14:creationId xmlns:p14="http://schemas.microsoft.com/office/powerpoint/2010/main" val="183256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DBE947-CD23-84B3-2545-55A0E78B7BE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F6A27C5-D6FC-8B2A-DB75-21723AC95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92ABEC6-3087-8F60-89DF-5479D443E574}"/>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5" name="Plassholder for bunntekst 4">
            <a:extLst>
              <a:ext uri="{FF2B5EF4-FFF2-40B4-BE49-F238E27FC236}">
                <a16:creationId xmlns:a16="http://schemas.microsoft.com/office/drawing/2014/main" id="{36637EAF-B4BE-D462-313D-E7533FDA6AF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BEA044D-A4B8-9C49-0B51-F0EF2820739D}"/>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111745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1F165D-17A9-3F1D-7A7C-14AAE4BD389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A6D9C11-290D-D643-B0FE-191E1AF2F47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7E8A818-AA3B-45BE-1807-99439C65F2D7}"/>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5" name="Plassholder for bunntekst 4">
            <a:extLst>
              <a:ext uri="{FF2B5EF4-FFF2-40B4-BE49-F238E27FC236}">
                <a16:creationId xmlns:a16="http://schemas.microsoft.com/office/drawing/2014/main" id="{285DF364-9002-C058-545C-4AB7BC4712B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3A726F4-67C0-9C69-A5B5-977884388D58}"/>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121518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6E974B3-050A-CC0C-E0E7-1755C45B3CA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629BC5A-C6D7-0B1D-0C70-1760BBFA939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DEBC492-A6C5-FDD0-CF22-6130198F6C8C}"/>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5" name="Plassholder for bunntekst 4">
            <a:extLst>
              <a:ext uri="{FF2B5EF4-FFF2-40B4-BE49-F238E27FC236}">
                <a16:creationId xmlns:a16="http://schemas.microsoft.com/office/drawing/2014/main" id="{DEC4255A-989F-4FFD-1264-B453C3BA99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28B2D3-E3AB-7761-B253-35947A80BF67}"/>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3381519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A36B05-7374-416E-8F27-F37E2B26F10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52070F8-280E-4435-B8E3-190C394EC985}"/>
              </a:ext>
            </a:extLst>
          </p:cNvPr>
          <p:cNvSpPr>
            <a:spLocks noGrp="1"/>
          </p:cNvSpPr>
          <p:nvPr>
            <p:ph type="dt" sz="half" idx="10"/>
          </p:nvPr>
        </p:nvSpPr>
        <p:spPr/>
        <p:txBody>
          <a:bodyPr/>
          <a:lstStyle/>
          <a:p>
            <a:fld id="{D08FC89D-FF7C-40E2-8944-4CEAEFE7F9F4}" type="datetimeFigureOut">
              <a:rPr lang="nb-NO" smtClean="0"/>
              <a:t>12.11.2024</a:t>
            </a:fld>
            <a:endParaRPr lang="nb-NO"/>
          </a:p>
        </p:txBody>
      </p:sp>
      <p:sp>
        <p:nvSpPr>
          <p:cNvPr id="4" name="Plassholder for bunntekst 3">
            <a:extLst>
              <a:ext uri="{FF2B5EF4-FFF2-40B4-BE49-F238E27FC236}">
                <a16:creationId xmlns:a16="http://schemas.microsoft.com/office/drawing/2014/main" id="{AE4A9FD3-BCAB-4C50-802F-26E324CD1FC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74F191D-C430-43A2-B1F3-0A94EFADA378}"/>
              </a:ext>
            </a:extLst>
          </p:cNvPr>
          <p:cNvSpPr>
            <a:spLocks noGrp="1"/>
          </p:cNvSpPr>
          <p:nvPr>
            <p:ph type="sldNum" sz="quarter" idx="12"/>
          </p:nvPr>
        </p:nvSpPr>
        <p:spPr/>
        <p:txBody>
          <a:bodyPr/>
          <a:lstStyle/>
          <a:p>
            <a:fld id="{B9117C4D-81EC-47BB-9064-A23BB23902B4}" type="slidenum">
              <a:rPr lang="nb-NO" smtClean="0"/>
              <a:t>‹#›</a:t>
            </a:fld>
            <a:endParaRPr lang="nb-NO"/>
          </a:p>
        </p:txBody>
      </p:sp>
    </p:spTree>
    <p:extLst>
      <p:ext uri="{BB962C8B-B14F-4D97-AF65-F5344CB8AC3E}">
        <p14:creationId xmlns:p14="http://schemas.microsoft.com/office/powerpoint/2010/main" val="3406043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D4184C-7AA0-40FD-A0D5-3BC8B5C63AA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246DF5C-0E88-4B3E-BF5D-38A602EBB29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46A32F-3127-4F61-9A47-413EDC86FD5B}"/>
              </a:ext>
            </a:extLst>
          </p:cNvPr>
          <p:cNvSpPr>
            <a:spLocks noGrp="1"/>
          </p:cNvSpPr>
          <p:nvPr>
            <p:ph type="dt" sz="half" idx="10"/>
          </p:nvPr>
        </p:nvSpPr>
        <p:spPr/>
        <p:txBody>
          <a:bodyPr/>
          <a:lstStyle/>
          <a:p>
            <a:fld id="{D08FC89D-FF7C-40E2-8944-4CEAEFE7F9F4}" type="datetimeFigureOut">
              <a:rPr lang="nb-NO" smtClean="0"/>
              <a:t>12.11.2024</a:t>
            </a:fld>
            <a:endParaRPr lang="nb-NO"/>
          </a:p>
        </p:txBody>
      </p:sp>
      <p:sp>
        <p:nvSpPr>
          <p:cNvPr id="5" name="Plassholder for bunntekst 4">
            <a:extLst>
              <a:ext uri="{FF2B5EF4-FFF2-40B4-BE49-F238E27FC236}">
                <a16:creationId xmlns:a16="http://schemas.microsoft.com/office/drawing/2014/main" id="{450B7B98-6C05-464D-AA88-CFD4D913E58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55361C8-CF77-42D9-93AB-76EE512F2705}"/>
              </a:ext>
            </a:extLst>
          </p:cNvPr>
          <p:cNvSpPr>
            <a:spLocks noGrp="1"/>
          </p:cNvSpPr>
          <p:nvPr>
            <p:ph type="sldNum" sz="quarter" idx="12"/>
          </p:nvPr>
        </p:nvSpPr>
        <p:spPr/>
        <p:txBody>
          <a:bodyPr/>
          <a:lstStyle/>
          <a:p>
            <a:fld id="{B9117C4D-81EC-47BB-9064-A23BB23902B4}" type="slidenum">
              <a:rPr lang="nb-NO" smtClean="0"/>
              <a:t>‹#›</a:t>
            </a:fld>
            <a:endParaRPr lang="nb-NO"/>
          </a:p>
        </p:txBody>
      </p:sp>
      <p:pic>
        <p:nvPicPr>
          <p:cNvPr id="7" name="Picture 2" descr="NKS110">
            <a:extLst>
              <a:ext uri="{FF2B5EF4-FFF2-40B4-BE49-F238E27FC236}">
                <a16:creationId xmlns:a16="http://schemas.microsoft.com/office/drawing/2014/main" id="{B0F2F14F-2FDA-48F7-ADB0-8055653D94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25994" y="6090338"/>
            <a:ext cx="1877764" cy="64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4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673E51-3725-494B-BE2B-6ED099B51CE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9DF9007-3A25-4E12-ACD7-A7EBD2D70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4494397-85B0-4FCA-9DBA-7459A74BADF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90ECDF3-B437-4FAC-A69E-15CFD20ED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E55E510-7C58-4F07-A1CE-30DBEDFFBEF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F90BDA0-E78A-4C82-9D89-CC6AB73CC4CA}"/>
              </a:ext>
            </a:extLst>
          </p:cNvPr>
          <p:cNvSpPr>
            <a:spLocks noGrp="1"/>
          </p:cNvSpPr>
          <p:nvPr>
            <p:ph type="dt" sz="half" idx="10"/>
          </p:nvPr>
        </p:nvSpPr>
        <p:spPr/>
        <p:txBody>
          <a:bodyPr/>
          <a:lstStyle/>
          <a:p>
            <a:fld id="{D08FC89D-FF7C-40E2-8944-4CEAEFE7F9F4}" type="datetimeFigureOut">
              <a:rPr lang="nb-NO" smtClean="0"/>
              <a:t>12.11.2024</a:t>
            </a:fld>
            <a:endParaRPr lang="nb-NO"/>
          </a:p>
        </p:txBody>
      </p:sp>
      <p:sp>
        <p:nvSpPr>
          <p:cNvPr id="8" name="Plassholder for bunntekst 7">
            <a:extLst>
              <a:ext uri="{FF2B5EF4-FFF2-40B4-BE49-F238E27FC236}">
                <a16:creationId xmlns:a16="http://schemas.microsoft.com/office/drawing/2014/main" id="{F3B93DED-A237-4432-AAD7-EFDAA910F887}"/>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3759B0D-8A99-4516-B509-355580C7D32B}"/>
              </a:ext>
            </a:extLst>
          </p:cNvPr>
          <p:cNvSpPr>
            <a:spLocks noGrp="1"/>
          </p:cNvSpPr>
          <p:nvPr>
            <p:ph type="sldNum" sz="quarter" idx="12"/>
          </p:nvPr>
        </p:nvSpPr>
        <p:spPr/>
        <p:txBody>
          <a:bodyPr/>
          <a:lstStyle/>
          <a:p>
            <a:fld id="{B9117C4D-81EC-47BB-9064-A23BB23902B4}" type="slidenum">
              <a:rPr lang="nb-NO" smtClean="0"/>
              <a:t>‹#›</a:t>
            </a:fld>
            <a:endParaRPr lang="nb-NO"/>
          </a:p>
        </p:txBody>
      </p:sp>
    </p:spTree>
    <p:extLst>
      <p:ext uri="{BB962C8B-B14F-4D97-AF65-F5344CB8AC3E}">
        <p14:creationId xmlns:p14="http://schemas.microsoft.com/office/powerpoint/2010/main" val="123022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32B5A7-3182-06C7-DDAD-61246897F5C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EBD7BA-C460-D5B4-54B0-E26F4583588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99EE0B-44B6-BD07-493E-E5441E09C509}"/>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5" name="Plassholder for bunntekst 4">
            <a:extLst>
              <a:ext uri="{FF2B5EF4-FFF2-40B4-BE49-F238E27FC236}">
                <a16:creationId xmlns:a16="http://schemas.microsoft.com/office/drawing/2014/main" id="{613D2835-BBAA-69B1-24D1-35E29F411EE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FF2E9ED-A8ED-16C4-898B-BB0757635B90}"/>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278692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142709-2400-E41D-CB52-913ACFB8140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ADB5E0D-485D-EBDD-8913-4A41771F7F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23A69E8-3AD3-241F-EFEC-886D7A598B11}"/>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5" name="Plassholder for bunntekst 4">
            <a:extLst>
              <a:ext uri="{FF2B5EF4-FFF2-40B4-BE49-F238E27FC236}">
                <a16:creationId xmlns:a16="http://schemas.microsoft.com/office/drawing/2014/main" id="{89C6C8E7-7F9B-99C3-4179-78C0CF5E8B3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0F9BE6-A14E-2EAF-A1D8-28317A6C3C71}"/>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350498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C6E6A1-EB4F-532D-0060-4F312BBE41F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82E2863-159D-ED72-5569-2876B674D48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A033C4D-E6D5-E776-4B53-1E1A16D6E5F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60360A-EAF8-2D65-1399-E2D773021CF3}"/>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6" name="Plassholder for bunntekst 5">
            <a:extLst>
              <a:ext uri="{FF2B5EF4-FFF2-40B4-BE49-F238E27FC236}">
                <a16:creationId xmlns:a16="http://schemas.microsoft.com/office/drawing/2014/main" id="{5F719007-2982-9CE5-926A-A50C02D4D67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CE0F14E-88AB-9F86-A35E-6D77C5B17DE6}"/>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25318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A7A2C6-EC1D-C3BD-813D-61CD96170F2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0C59217-52BA-4D3B-E1BF-D150C7F6F4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E7A94D5-E8D2-6B4F-AF81-094C96CD12D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479AAE7-6D49-FCE0-9779-65FBDC08A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012A973-8508-0486-17CD-1F4BD741726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B7F5CC7-F32C-41CB-81EE-B8D326B60296}"/>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8" name="Plassholder for bunntekst 7">
            <a:extLst>
              <a:ext uri="{FF2B5EF4-FFF2-40B4-BE49-F238E27FC236}">
                <a16:creationId xmlns:a16="http://schemas.microsoft.com/office/drawing/2014/main" id="{8E018D6F-7ABA-6F47-4E3B-5E8407E9C43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4374F31-F428-CADA-8421-9142FD13AB84}"/>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370420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D3D25F-C3CC-970B-D447-F4B50501022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A923388-FD08-53CB-C49D-2EAFF62481CC}"/>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4" name="Plassholder for bunntekst 3">
            <a:extLst>
              <a:ext uri="{FF2B5EF4-FFF2-40B4-BE49-F238E27FC236}">
                <a16:creationId xmlns:a16="http://schemas.microsoft.com/office/drawing/2014/main" id="{1BA83703-A862-ECA5-98E6-9FF5D5797DB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3BBE8D3-99D5-E1DF-843D-368EC6F2E2A2}"/>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297849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5A68038-5B09-6F85-AEF4-D56560AD396B}"/>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3" name="Plassholder for bunntekst 2">
            <a:extLst>
              <a:ext uri="{FF2B5EF4-FFF2-40B4-BE49-F238E27FC236}">
                <a16:creationId xmlns:a16="http://schemas.microsoft.com/office/drawing/2014/main" id="{D785E1A3-F167-29A9-614C-D5205D3E670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4914139-382C-2AFF-7EAA-6214F0508E9E}"/>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116542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743563-404E-6F8E-4880-C39315B7054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106C8BD-CA12-FEFB-D11C-F94879094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F6BC924-D15B-47FA-D7B2-B92C1EA2D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FC06508-7BD7-F00B-5546-CF98BAAB7FEE}"/>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6" name="Plassholder for bunntekst 5">
            <a:extLst>
              <a:ext uri="{FF2B5EF4-FFF2-40B4-BE49-F238E27FC236}">
                <a16:creationId xmlns:a16="http://schemas.microsoft.com/office/drawing/2014/main" id="{9E7FFC22-58AF-791E-C1F2-3A6D89C5028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87C3D3E-EFFC-72E0-B2F7-C7727C6ABF88}"/>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95443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FF4372-8970-FE4C-2664-03E56E72388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60FF1D4-8310-F081-CD4A-5AD51991B9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BB1E09D-0D37-6570-B23C-9C92081CF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AD86685-522B-7D0D-7B03-09699765B39A}"/>
              </a:ext>
            </a:extLst>
          </p:cNvPr>
          <p:cNvSpPr>
            <a:spLocks noGrp="1"/>
          </p:cNvSpPr>
          <p:nvPr>
            <p:ph type="dt" sz="half" idx="10"/>
          </p:nvPr>
        </p:nvSpPr>
        <p:spPr/>
        <p:txBody>
          <a:bodyPr/>
          <a:lstStyle/>
          <a:p>
            <a:fld id="{B4F37837-D0B6-4F84-B5E9-9FCD2E6E6B22}" type="datetimeFigureOut">
              <a:rPr lang="nb-NO" smtClean="0"/>
              <a:t>12.11.2024</a:t>
            </a:fld>
            <a:endParaRPr lang="nb-NO"/>
          </a:p>
        </p:txBody>
      </p:sp>
      <p:sp>
        <p:nvSpPr>
          <p:cNvPr id="6" name="Plassholder for bunntekst 5">
            <a:extLst>
              <a:ext uri="{FF2B5EF4-FFF2-40B4-BE49-F238E27FC236}">
                <a16:creationId xmlns:a16="http://schemas.microsoft.com/office/drawing/2014/main" id="{ABFF540F-0FD2-992E-9165-7DE140E26D6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C03FC1D-3522-64B5-25EE-56A54EA53F28}"/>
              </a:ext>
            </a:extLst>
          </p:cNvPr>
          <p:cNvSpPr>
            <a:spLocks noGrp="1"/>
          </p:cNvSpPr>
          <p:nvPr>
            <p:ph type="sldNum" sz="quarter" idx="12"/>
          </p:nvPr>
        </p:nvSpPr>
        <p:spPr/>
        <p:txBody>
          <a:bodyPr/>
          <a:lstStyle/>
          <a:p>
            <a:fld id="{1231E1D4-4A42-4EA3-9FAC-00630D1D923D}" type="slidenum">
              <a:rPr lang="nb-NO" smtClean="0"/>
              <a:t>‹#›</a:t>
            </a:fld>
            <a:endParaRPr lang="nb-NO"/>
          </a:p>
        </p:txBody>
      </p:sp>
    </p:spTree>
    <p:extLst>
      <p:ext uri="{BB962C8B-B14F-4D97-AF65-F5344CB8AC3E}">
        <p14:creationId xmlns:p14="http://schemas.microsoft.com/office/powerpoint/2010/main" val="316915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91CB4F-14BD-1A76-EB66-E89CA445C7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C2B1B73-B742-C75C-745C-E8203E94E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21F6D3F-5844-8154-A420-F17D8463F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F37837-D0B6-4F84-B5E9-9FCD2E6E6B22}" type="datetimeFigureOut">
              <a:rPr lang="nb-NO" smtClean="0"/>
              <a:t>12.11.2024</a:t>
            </a:fld>
            <a:endParaRPr lang="nb-NO"/>
          </a:p>
        </p:txBody>
      </p:sp>
      <p:sp>
        <p:nvSpPr>
          <p:cNvPr id="5" name="Plassholder for bunntekst 4">
            <a:extLst>
              <a:ext uri="{FF2B5EF4-FFF2-40B4-BE49-F238E27FC236}">
                <a16:creationId xmlns:a16="http://schemas.microsoft.com/office/drawing/2014/main" id="{8AE54667-386A-9FFD-651D-EBB845269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40991B95-FFE9-6685-2893-FE718AFFE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31E1D4-4A42-4EA3-9FAC-00630D1D923D}" type="slidenum">
              <a:rPr lang="nb-NO" smtClean="0"/>
              <a:t>‹#›</a:t>
            </a:fld>
            <a:endParaRPr lang="nb-NO"/>
          </a:p>
        </p:txBody>
      </p:sp>
    </p:spTree>
    <p:extLst>
      <p:ext uri="{BB962C8B-B14F-4D97-AF65-F5344CB8AC3E}">
        <p14:creationId xmlns:p14="http://schemas.microsoft.com/office/powerpoint/2010/main" val="300362878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61" r:id="rId5"/>
    <p:sldLayoutId id="214748366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611496B-B52A-41E3-9CCB-A2442843C0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482DD2A-F5E4-4789-8001-7A7365BBB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5EFBBC-6C27-4AB8-9092-0DE8D4FE3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FC89D-FF7C-40E2-8944-4CEAEFE7F9F4}" type="datetimeFigureOut">
              <a:rPr lang="nb-NO" smtClean="0"/>
              <a:t>12.11.2024</a:t>
            </a:fld>
            <a:endParaRPr lang="nb-NO"/>
          </a:p>
        </p:txBody>
      </p:sp>
      <p:sp>
        <p:nvSpPr>
          <p:cNvPr id="5" name="Plassholder for bunntekst 4">
            <a:extLst>
              <a:ext uri="{FF2B5EF4-FFF2-40B4-BE49-F238E27FC236}">
                <a16:creationId xmlns:a16="http://schemas.microsoft.com/office/drawing/2014/main" id="{4961587F-4A04-440F-8EFB-85320B8C8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A04F14A-3EEB-4A69-8EA8-46D88F54B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7C4D-81EC-47BB-9064-A23BB23902B4}" type="slidenum">
              <a:rPr lang="nb-NO" smtClean="0"/>
              <a:t>‹#›</a:t>
            </a:fld>
            <a:endParaRPr lang="nb-NO"/>
          </a:p>
        </p:txBody>
      </p:sp>
    </p:spTree>
    <p:extLst>
      <p:ext uri="{BB962C8B-B14F-4D97-AF65-F5344CB8AC3E}">
        <p14:creationId xmlns:p14="http://schemas.microsoft.com/office/powerpoint/2010/main" val="3747916929"/>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tel 2">
            <a:extLst>
              <a:ext uri="{FF2B5EF4-FFF2-40B4-BE49-F238E27FC236}">
                <a16:creationId xmlns:a16="http://schemas.microsoft.com/office/drawing/2014/main" id="{2996E899-9BEC-1400-5080-DC5E833B22FE}"/>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Workshop </a:t>
            </a:r>
            <a:r>
              <a:rPr lang="en-US" kern="1200" dirty="0" err="1">
                <a:solidFill>
                  <a:srgbClr val="FFFFFF"/>
                </a:solidFill>
                <a:latin typeface="+mj-lt"/>
                <a:ea typeface="+mj-ea"/>
                <a:cs typeface="+mj-cs"/>
              </a:rPr>
              <a:t>eierstrategi</a:t>
            </a:r>
            <a:r>
              <a:rPr lang="en-US" kern="1200" dirty="0">
                <a:solidFill>
                  <a:srgbClr val="FFFFFF"/>
                </a:solidFill>
                <a:latin typeface="+mj-lt"/>
                <a:ea typeface="+mj-ea"/>
                <a:cs typeface="+mj-cs"/>
              </a:rPr>
              <a:t> NKS110</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sz="2400" u="sng" kern="1200" dirty="0">
                <a:solidFill>
                  <a:srgbClr val="FFFFFF"/>
                </a:solidFill>
                <a:latin typeface="+mj-lt"/>
                <a:ea typeface="+mj-ea"/>
                <a:cs typeface="+mj-cs"/>
              </a:rPr>
              <a:t>kl. 10:00 </a:t>
            </a:r>
            <a:r>
              <a:rPr lang="en-US" sz="2400" u="sng" kern="1200" dirty="0" err="1">
                <a:solidFill>
                  <a:srgbClr val="FFFFFF"/>
                </a:solidFill>
                <a:latin typeface="+mj-lt"/>
                <a:ea typeface="+mj-ea"/>
                <a:cs typeface="+mj-cs"/>
              </a:rPr>
              <a:t>til</a:t>
            </a:r>
            <a:r>
              <a:rPr lang="en-US" sz="2400" u="sng" kern="1200" dirty="0">
                <a:solidFill>
                  <a:srgbClr val="FFFFFF"/>
                </a:solidFill>
                <a:latin typeface="+mj-lt"/>
                <a:ea typeface="+mj-ea"/>
                <a:cs typeface="+mj-cs"/>
              </a:rPr>
              <a:t> kl. 13:</a:t>
            </a:r>
            <a:r>
              <a:rPr lang="en-US" sz="2400" u="sng" dirty="0">
                <a:solidFill>
                  <a:srgbClr val="FFFFFF"/>
                </a:solidFill>
              </a:rPr>
              <a:t>0</a:t>
            </a:r>
            <a:r>
              <a:rPr lang="en-US" sz="2400" u="sng" kern="1200" dirty="0">
                <a:solidFill>
                  <a:srgbClr val="FFFFFF"/>
                </a:solidFill>
                <a:latin typeface="+mj-lt"/>
                <a:ea typeface="+mj-ea"/>
                <a:cs typeface="+mj-cs"/>
              </a:rPr>
              <a:t>0</a:t>
            </a:r>
            <a:br>
              <a:rPr lang="en-US" sz="2400" u="sng" kern="1200" dirty="0">
                <a:solidFill>
                  <a:srgbClr val="FFFFFF"/>
                </a:solidFill>
                <a:latin typeface="+mj-lt"/>
                <a:ea typeface="+mj-ea"/>
                <a:cs typeface="+mj-cs"/>
              </a:rPr>
            </a:br>
            <a:endParaRPr lang="en-US" sz="4400" u="sng"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Plassholder for tekst 4">
            <a:extLst>
              <a:ext uri="{FF2B5EF4-FFF2-40B4-BE49-F238E27FC236}">
                <a16:creationId xmlns:a16="http://schemas.microsoft.com/office/drawing/2014/main" id="{FFF41492-AC43-A91B-8F1F-8BE325D99E5C}"/>
              </a:ext>
            </a:extLst>
          </p:cNvPr>
          <p:cNvSpPr>
            <a:spLocks noGrp="1"/>
          </p:cNvSpPr>
          <p:nvPr>
            <p:ph type="body" sz="half" idx="2"/>
          </p:nvPr>
        </p:nvSpPr>
        <p:spPr>
          <a:xfrm>
            <a:off x="4447308" y="591344"/>
            <a:ext cx="7477470" cy="5585619"/>
          </a:xfrm>
        </p:spPr>
        <p:txBody>
          <a:bodyPr vert="horz" lIns="91440" tIns="45720" rIns="91440" bIns="45720" rtlCol="0" anchor="ctr">
            <a:normAutofit/>
          </a:bodyPr>
          <a:lstStyle/>
          <a:p>
            <a:pPr indent="-228600">
              <a:buFont typeface="Arial" panose="020B0604020202020204" pitchFamily="34" charset="0"/>
              <a:buChar char="•"/>
            </a:pPr>
            <a:r>
              <a:rPr lang="nb-NO" sz="1800" dirty="0"/>
              <a:t>Innledning</a:t>
            </a:r>
            <a:r>
              <a:rPr lang="en-US" sz="1800" dirty="0"/>
              <a:t> v/Jon Myroldhaug			kl. 10:00</a:t>
            </a:r>
          </a:p>
          <a:p>
            <a:pPr indent="-228600">
              <a:buFont typeface="Arial" panose="020B0604020202020204" pitchFamily="34" charset="0"/>
              <a:buChar char="•"/>
            </a:pPr>
            <a:r>
              <a:rPr lang="en-US" sz="1800" dirty="0"/>
              <a:t>Workshop v/Devoteam				kl. 10:10-12:30</a:t>
            </a:r>
          </a:p>
          <a:p>
            <a:pPr lvl="1" indent="-228600">
              <a:buFont typeface="Arial" panose="020B0604020202020204" pitchFamily="34" charset="0"/>
              <a:buChar char="•"/>
            </a:pPr>
            <a:r>
              <a:rPr lang="nb-NO" sz="1600" dirty="0"/>
              <a:t>Innledning</a:t>
            </a:r>
          </a:p>
          <a:p>
            <a:pPr lvl="2" indent="-228600">
              <a:buFont typeface="Arial" panose="020B0604020202020204" pitchFamily="34" charset="0"/>
              <a:buChar char="•"/>
            </a:pPr>
            <a:r>
              <a:rPr lang="nb-NO" sz="1400" dirty="0"/>
              <a:t>Oppsummering av Innsiktsfasen</a:t>
            </a:r>
          </a:p>
          <a:p>
            <a:pPr lvl="2" indent="-228600">
              <a:buFont typeface="Arial" panose="020B0604020202020204" pitchFamily="34" charset="0"/>
              <a:buChar char="•"/>
            </a:pPr>
            <a:r>
              <a:rPr lang="nb-NO" sz="1400" dirty="0"/>
              <a:t>Eierstrategi kontra forretningsstrategi</a:t>
            </a:r>
          </a:p>
          <a:p>
            <a:pPr lvl="2" indent="-228600">
              <a:buFont typeface="Arial" panose="020B0604020202020204" pitchFamily="34" charset="0"/>
              <a:buChar char="•"/>
            </a:pPr>
            <a:r>
              <a:rPr lang="nb-NO" sz="1400" dirty="0"/>
              <a:t>Innhold i eierstrategi</a:t>
            </a:r>
          </a:p>
          <a:p>
            <a:pPr lvl="2" indent="-228600">
              <a:buFont typeface="Arial" panose="020B0604020202020204" pitchFamily="34" charset="0"/>
              <a:buChar char="•"/>
            </a:pPr>
            <a:r>
              <a:rPr lang="nb-NO" sz="1400" dirty="0"/>
              <a:t>Forretningsstrategi – strategiske hovedmål</a:t>
            </a:r>
          </a:p>
          <a:p>
            <a:pPr lvl="1" indent="-228600">
              <a:buFont typeface="Arial" panose="020B0604020202020204" pitchFamily="34" charset="0"/>
              <a:buChar char="•"/>
            </a:pPr>
            <a:r>
              <a:rPr lang="nb-NO" sz="1600" dirty="0"/>
              <a:t>Gruppearbeid (sendes ut før møtet)</a:t>
            </a:r>
          </a:p>
          <a:p>
            <a:pPr lvl="1" indent="-228600">
              <a:buFont typeface="Arial" panose="020B0604020202020204" pitchFamily="34" charset="0"/>
              <a:buChar char="•"/>
            </a:pPr>
            <a:r>
              <a:rPr lang="nb-NO" sz="1600" dirty="0"/>
              <a:t>Gruppene presenterer arbeidet sitt i plenum</a:t>
            </a:r>
          </a:p>
          <a:p>
            <a:pPr marL="285750" indent="-285750">
              <a:buFont typeface="Arial" panose="020B0604020202020204" pitchFamily="34" charset="0"/>
              <a:buChar char="•"/>
            </a:pPr>
            <a:r>
              <a:rPr lang="nb-NO" sz="1800" dirty="0"/>
              <a:t>Videre arbeid					kl.12:30-12:45</a:t>
            </a:r>
          </a:p>
          <a:p>
            <a:pPr marL="285750" indent="-285750">
              <a:buFont typeface="Arial" panose="020B0604020202020204" pitchFamily="34" charset="0"/>
              <a:buChar char="•"/>
            </a:pPr>
            <a:r>
              <a:rPr lang="nb-NO" sz="1800" dirty="0"/>
              <a:t>Oppsummering av dagen v/Jon Myroldhaug		kl. 12:45-13:00</a:t>
            </a:r>
          </a:p>
          <a:p>
            <a:pPr marL="285750" indent="-285750">
              <a:buFont typeface="Arial" panose="020B0604020202020204" pitchFamily="34" charset="0"/>
              <a:buChar char="•"/>
            </a:pPr>
            <a:r>
              <a:rPr lang="nb-NO" sz="1800" dirty="0"/>
              <a:t>LUNSJ</a:t>
            </a:r>
            <a:endParaRPr lang="en-US" sz="1600" dirty="0"/>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78322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A056D13F-97B8-E1C0-A5E5-78C444EDCDC5}"/>
              </a:ext>
            </a:extLst>
          </p:cNvPr>
          <p:cNvSpPr>
            <a:spLocks noGrp="1"/>
          </p:cNvSpPr>
          <p:nvPr>
            <p:ph type="title"/>
          </p:nvPr>
        </p:nvSpPr>
        <p:spPr>
          <a:xfrm>
            <a:off x="2422569" y="735283"/>
            <a:ext cx="4978399" cy="3165045"/>
          </a:xfrm>
        </p:spPr>
        <p:txBody>
          <a:bodyPr vert="horz" lIns="91440" tIns="45720" rIns="91440" bIns="45720" rtlCol="0" anchor="b">
            <a:normAutofit/>
          </a:bodyPr>
          <a:lstStyle/>
          <a:p>
            <a:r>
              <a:rPr lang="nb-NO" sz="3600" kern="1200" dirty="0">
                <a:solidFill>
                  <a:schemeClr val="tx1"/>
                </a:solidFill>
                <a:latin typeface="+mj-lt"/>
                <a:ea typeface="+mj-ea"/>
                <a:cs typeface="+mj-cs"/>
              </a:rPr>
              <a:t>Oppsummering av hovedpunkter fra  Innsiktsfasen</a:t>
            </a:r>
            <a:endParaRPr lang="en-US" sz="3600" kern="1200" dirty="0">
              <a:solidFill>
                <a:schemeClr val="tx1"/>
              </a:solidFill>
              <a:latin typeface="+mj-lt"/>
              <a:ea typeface="+mj-ea"/>
              <a:cs typeface="+mj-cs"/>
            </a:endParaRPr>
          </a:p>
        </p:txBody>
      </p:sp>
      <p:sp>
        <p:nvSpPr>
          <p:cNvPr id="6" name="TekstSylinder 5">
            <a:extLst>
              <a:ext uri="{FF2B5EF4-FFF2-40B4-BE49-F238E27FC236}">
                <a16:creationId xmlns:a16="http://schemas.microsoft.com/office/drawing/2014/main" id="{9AB0D0A7-7083-0023-32C7-D89989D37C09}"/>
              </a:ext>
            </a:extLst>
          </p:cNvPr>
          <p:cNvSpPr txBox="1"/>
          <p:nvPr/>
        </p:nvSpPr>
        <p:spPr>
          <a:xfrm>
            <a:off x="2197101" y="4078423"/>
            <a:ext cx="4978399" cy="2058657"/>
          </a:xfrm>
          <a:prstGeom prst="rect">
            <a:avLst/>
          </a:prstGeom>
        </p:spPr>
        <p:txBody>
          <a:bodyPr vert="horz" lIns="91440" tIns="45720" rIns="91440" bIns="45720" rtlCol="0">
            <a:normAutofit/>
          </a:bodyPr>
          <a:lstStyle/>
          <a:p>
            <a:pPr>
              <a:lnSpc>
                <a:spcPct val="90000"/>
              </a:lnSpc>
              <a:spcBef>
                <a:spcPts val="1000"/>
              </a:spcBef>
            </a:pPr>
            <a:endParaRPr lang="nb-NO" sz="2400" kern="1200" dirty="0">
              <a:solidFill>
                <a:schemeClr val="tx1"/>
              </a:solidFill>
              <a:latin typeface="+mn-lt"/>
              <a:ea typeface="+mn-ea"/>
              <a:cs typeface="+mn-cs"/>
            </a:endParaRPr>
          </a:p>
        </p:txBody>
      </p:sp>
      <p:pic>
        <p:nvPicPr>
          <p:cNvPr id="21" name="Graphic 20" descr="Lyspære">
            <a:extLst>
              <a:ext uri="{FF2B5EF4-FFF2-40B4-BE49-F238E27FC236}">
                <a16:creationId xmlns:a16="http://schemas.microsoft.com/office/drawing/2014/main" id="{4746302F-5628-F98B-DFA2-5832B8C77B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23" name="Graphic 22" descr="Lyspære">
            <a:extLst>
              <a:ext uri="{FF2B5EF4-FFF2-40B4-BE49-F238E27FC236}">
                <a16:creationId xmlns:a16="http://schemas.microsoft.com/office/drawing/2014/main" id="{E1D77831-3866-4D02-959F-E5F8A0D637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50385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7A66E81-4245-08CF-5CF6-D9EFB47036DD}"/>
              </a:ext>
            </a:extLst>
          </p:cNvPr>
          <p:cNvSpPr>
            <a:spLocks noGrp="1"/>
          </p:cNvSpPr>
          <p:nvPr>
            <p:ph type="title"/>
          </p:nvPr>
        </p:nvSpPr>
        <p:spPr>
          <a:xfrm>
            <a:off x="838200" y="477859"/>
            <a:ext cx="10515600" cy="183515"/>
          </a:xfrm>
        </p:spPr>
        <p:txBody>
          <a:bodyPr>
            <a:noAutofit/>
          </a:bodyPr>
          <a:lstStyle/>
          <a:p>
            <a:r>
              <a:rPr lang="nb-NO" sz="2800" dirty="0"/>
              <a:t>Overordnet oppsummering</a:t>
            </a:r>
          </a:p>
        </p:txBody>
      </p:sp>
      <p:pic>
        <p:nvPicPr>
          <p:cNvPr id="6" name="Bilde 5">
            <a:extLst>
              <a:ext uri="{FF2B5EF4-FFF2-40B4-BE49-F238E27FC236}">
                <a16:creationId xmlns:a16="http://schemas.microsoft.com/office/drawing/2014/main" id="{458F5BD5-981E-3C88-EBAF-7B7A6B861D59}"/>
              </a:ext>
            </a:extLst>
          </p:cNvPr>
          <p:cNvPicPr>
            <a:picLocks noChangeAspect="1"/>
          </p:cNvPicPr>
          <p:nvPr/>
        </p:nvPicPr>
        <p:blipFill>
          <a:blip r:embed="rId3"/>
          <a:stretch>
            <a:fillRect/>
          </a:stretch>
        </p:blipFill>
        <p:spPr>
          <a:xfrm>
            <a:off x="966516" y="1391146"/>
            <a:ext cx="1623257" cy="1200329"/>
          </a:xfrm>
          <a:prstGeom prst="rect">
            <a:avLst/>
          </a:prstGeom>
          <a:ln w="3175">
            <a:solidFill>
              <a:schemeClr val="tx1"/>
            </a:solidFill>
          </a:ln>
        </p:spPr>
      </p:pic>
      <p:sp>
        <p:nvSpPr>
          <p:cNvPr id="8" name="TekstSylinder 7">
            <a:extLst>
              <a:ext uri="{FF2B5EF4-FFF2-40B4-BE49-F238E27FC236}">
                <a16:creationId xmlns:a16="http://schemas.microsoft.com/office/drawing/2014/main" id="{0DE5349F-45EB-BB07-1193-9C99B907D7E3}"/>
              </a:ext>
            </a:extLst>
          </p:cNvPr>
          <p:cNvSpPr txBox="1"/>
          <p:nvPr/>
        </p:nvSpPr>
        <p:spPr>
          <a:xfrm>
            <a:off x="2926080" y="1187439"/>
            <a:ext cx="8769096" cy="646331"/>
          </a:xfrm>
          <a:prstGeom prst="rect">
            <a:avLst/>
          </a:prstGeom>
          <a:noFill/>
        </p:spPr>
        <p:txBody>
          <a:bodyPr wrap="square" rtlCol="0">
            <a:spAutoFit/>
          </a:bodyPr>
          <a:lstStyle/>
          <a:p>
            <a:r>
              <a:rPr lang="nb-NO" dirty="0"/>
              <a:t>Fra etablering av NKS110 i 2021 og frem til høsten 2023 har NKS110, styret og representantskapet i stor grad vært omforent om utviklingen av selskapet.</a:t>
            </a:r>
          </a:p>
        </p:txBody>
      </p:sp>
      <p:sp>
        <p:nvSpPr>
          <p:cNvPr id="9" name="TekstSylinder 8">
            <a:extLst>
              <a:ext uri="{FF2B5EF4-FFF2-40B4-BE49-F238E27FC236}">
                <a16:creationId xmlns:a16="http://schemas.microsoft.com/office/drawing/2014/main" id="{469E23EA-7980-D12D-4C9C-29D5ECCA51C2}"/>
              </a:ext>
            </a:extLst>
          </p:cNvPr>
          <p:cNvSpPr txBox="1"/>
          <p:nvPr/>
        </p:nvSpPr>
        <p:spPr>
          <a:xfrm>
            <a:off x="2926080" y="2018952"/>
            <a:ext cx="8695944" cy="1200329"/>
          </a:xfrm>
          <a:prstGeom prst="rect">
            <a:avLst/>
          </a:prstGeom>
          <a:noFill/>
        </p:spPr>
        <p:txBody>
          <a:bodyPr wrap="square" rtlCol="0">
            <a:spAutoFit/>
          </a:bodyPr>
          <a:lstStyle/>
          <a:p>
            <a:r>
              <a:rPr lang="nb-NO" sz="1800" dirty="0"/>
              <a:t>Inntrykket etter gjennomføring av alle intervjuer er at det er en dreining ift. hva eierne ønsker at selskapet skal være. Målet er ikke tydelig, utover OHV, og det er ulike betraktninger i representantskapet. Eierne er ikke omforent om hvilket selskap NKS110 skal være - på kort og lang sikt.</a:t>
            </a:r>
          </a:p>
        </p:txBody>
      </p:sp>
      <p:pic>
        <p:nvPicPr>
          <p:cNvPr id="11" name="Bilde 10">
            <a:extLst>
              <a:ext uri="{FF2B5EF4-FFF2-40B4-BE49-F238E27FC236}">
                <a16:creationId xmlns:a16="http://schemas.microsoft.com/office/drawing/2014/main" id="{CAD0048F-E318-B02E-BC66-6600A16122C6}"/>
              </a:ext>
            </a:extLst>
          </p:cNvPr>
          <p:cNvPicPr>
            <a:picLocks noChangeAspect="1"/>
          </p:cNvPicPr>
          <p:nvPr/>
        </p:nvPicPr>
        <p:blipFill>
          <a:blip r:embed="rId4"/>
          <a:stretch>
            <a:fillRect/>
          </a:stretch>
        </p:blipFill>
        <p:spPr>
          <a:xfrm>
            <a:off x="966517" y="3724073"/>
            <a:ext cx="1623257" cy="1323202"/>
          </a:xfrm>
          <a:prstGeom prst="rect">
            <a:avLst/>
          </a:prstGeom>
          <a:ln w="3175">
            <a:solidFill>
              <a:schemeClr val="tx1"/>
            </a:solidFill>
          </a:ln>
        </p:spPr>
      </p:pic>
      <p:sp>
        <p:nvSpPr>
          <p:cNvPr id="12" name="TekstSylinder 11">
            <a:extLst>
              <a:ext uri="{FF2B5EF4-FFF2-40B4-BE49-F238E27FC236}">
                <a16:creationId xmlns:a16="http://schemas.microsoft.com/office/drawing/2014/main" id="{34734856-5503-ABA7-B16A-6E2B5385534A}"/>
              </a:ext>
            </a:extLst>
          </p:cNvPr>
          <p:cNvSpPr txBox="1"/>
          <p:nvPr/>
        </p:nvSpPr>
        <p:spPr>
          <a:xfrm>
            <a:off x="2926080" y="3977640"/>
            <a:ext cx="8951976" cy="923330"/>
          </a:xfrm>
          <a:prstGeom prst="rect">
            <a:avLst/>
          </a:prstGeom>
          <a:noFill/>
        </p:spPr>
        <p:txBody>
          <a:bodyPr wrap="square" rtlCol="0">
            <a:spAutoFit/>
          </a:bodyPr>
          <a:lstStyle/>
          <a:p>
            <a:r>
              <a:rPr lang="nb-NO" sz="1800" dirty="0"/>
              <a:t>Det er en generell spørsmålsstilling til formuleringen i selskapsavtalen «formål er også å ivareta deltakernes behov for andre relevante datasystemer». Det fremstår som uklart og bør spesifiseres bedre. Ulik oppfatning om hva dette innebærer.</a:t>
            </a:r>
          </a:p>
        </p:txBody>
      </p:sp>
    </p:spTree>
    <p:extLst>
      <p:ext uri="{BB962C8B-B14F-4D97-AF65-F5344CB8AC3E}">
        <p14:creationId xmlns:p14="http://schemas.microsoft.com/office/powerpoint/2010/main" val="366652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7A66E81-4245-08CF-5CF6-D9EFB47036DD}"/>
              </a:ext>
            </a:extLst>
          </p:cNvPr>
          <p:cNvSpPr>
            <a:spLocks noGrp="1"/>
          </p:cNvSpPr>
          <p:nvPr>
            <p:ph type="title"/>
          </p:nvPr>
        </p:nvSpPr>
        <p:spPr>
          <a:xfrm>
            <a:off x="838200" y="365125"/>
            <a:ext cx="10515600" cy="183515"/>
          </a:xfrm>
        </p:spPr>
        <p:txBody>
          <a:bodyPr>
            <a:noAutofit/>
          </a:bodyPr>
          <a:lstStyle/>
          <a:p>
            <a:r>
              <a:rPr lang="nb-NO" sz="2800" dirty="0"/>
              <a:t>Overordnet oppsummering</a:t>
            </a:r>
          </a:p>
        </p:txBody>
      </p:sp>
      <p:sp>
        <p:nvSpPr>
          <p:cNvPr id="8" name="TekstSylinder 7">
            <a:extLst>
              <a:ext uri="{FF2B5EF4-FFF2-40B4-BE49-F238E27FC236}">
                <a16:creationId xmlns:a16="http://schemas.microsoft.com/office/drawing/2014/main" id="{0DE5349F-45EB-BB07-1193-9C99B907D7E3}"/>
              </a:ext>
            </a:extLst>
          </p:cNvPr>
          <p:cNvSpPr txBox="1"/>
          <p:nvPr/>
        </p:nvSpPr>
        <p:spPr>
          <a:xfrm>
            <a:off x="2926080" y="1116827"/>
            <a:ext cx="8769096" cy="923330"/>
          </a:xfrm>
          <a:prstGeom prst="rect">
            <a:avLst/>
          </a:prstGeom>
          <a:noFill/>
        </p:spPr>
        <p:txBody>
          <a:bodyPr wrap="square" rtlCol="0">
            <a:spAutoFit/>
          </a:bodyPr>
          <a:lstStyle/>
          <a:p>
            <a:r>
              <a:rPr lang="nb-NO" sz="1800" dirty="0"/>
              <a:t>Flere peker på at kommuneøkonomien er en utfordring og at økning i kostnadene til NKS110 er høyere enn det SSB estimerer for 2024 til 2025 (4,1%). Ressurser og økonomi er en styringsutfordring. For mange parallelle prosjekter – NKS110 er veldig ambisiøse.</a:t>
            </a:r>
          </a:p>
        </p:txBody>
      </p:sp>
      <p:sp>
        <p:nvSpPr>
          <p:cNvPr id="12" name="TekstSylinder 11">
            <a:extLst>
              <a:ext uri="{FF2B5EF4-FFF2-40B4-BE49-F238E27FC236}">
                <a16:creationId xmlns:a16="http://schemas.microsoft.com/office/drawing/2014/main" id="{34734856-5503-ABA7-B16A-6E2B5385534A}"/>
              </a:ext>
            </a:extLst>
          </p:cNvPr>
          <p:cNvSpPr txBox="1"/>
          <p:nvPr/>
        </p:nvSpPr>
        <p:spPr>
          <a:xfrm>
            <a:off x="2926080" y="2967335"/>
            <a:ext cx="8951976" cy="923330"/>
          </a:xfrm>
          <a:prstGeom prst="rect">
            <a:avLst/>
          </a:prstGeom>
          <a:noFill/>
        </p:spPr>
        <p:txBody>
          <a:bodyPr wrap="square" rtlCol="0">
            <a:spAutoFit/>
          </a:bodyPr>
          <a:lstStyle/>
          <a:p>
            <a:r>
              <a:rPr lang="nb-NO" sz="1800" dirty="0"/>
              <a:t>Samspillet mellom NKS110, styret og representantskap er tydelig på papiret. Varierende tilbakemeldinger på om samspillet er godt. Fra at det er et godt til at det er et forbedringspotensial. Ikke optimal eierstyring og litt uklare roller. </a:t>
            </a:r>
          </a:p>
        </p:txBody>
      </p:sp>
      <p:pic>
        <p:nvPicPr>
          <p:cNvPr id="3" name="Bilde 2">
            <a:extLst>
              <a:ext uri="{FF2B5EF4-FFF2-40B4-BE49-F238E27FC236}">
                <a16:creationId xmlns:a16="http://schemas.microsoft.com/office/drawing/2014/main" id="{BC5EC651-6647-6862-2392-24CB737A719D}"/>
              </a:ext>
            </a:extLst>
          </p:cNvPr>
          <p:cNvPicPr>
            <a:picLocks noChangeAspect="1"/>
          </p:cNvPicPr>
          <p:nvPr/>
        </p:nvPicPr>
        <p:blipFill>
          <a:blip r:embed="rId3"/>
          <a:stretch>
            <a:fillRect/>
          </a:stretch>
        </p:blipFill>
        <p:spPr>
          <a:xfrm>
            <a:off x="838200" y="1069138"/>
            <a:ext cx="1623257" cy="1200329"/>
          </a:xfrm>
          <a:prstGeom prst="rect">
            <a:avLst/>
          </a:prstGeom>
        </p:spPr>
      </p:pic>
      <p:pic>
        <p:nvPicPr>
          <p:cNvPr id="7" name="Bilde 6">
            <a:extLst>
              <a:ext uri="{FF2B5EF4-FFF2-40B4-BE49-F238E27FC236}">
                <a16:creationId xmlns:a16="http://schemas.microsoft.com/office/drawing/2014/main" id="{A0963424-7870-E5A4-E939-A7FC47A96BF7}"/>
              </a:ext>
            </a:extLst>
          </p:cNvPr>
          <p:cNvPicPr>
            <a:picLocks noChangeAspect="1"/>
          </p:cNvPicPr>
          <p:nvPr/>
        </p:nvPicPr>
        <p:blipFill>
          <a:blip r:embed="rId4"/>
          <a:stretch>
            <a:fillRect/>
          </a:stretch>
        </p:blipFill>
        <p:spPr>
          <a:xfrm>
            <a:off x="838200" y="3340790"/>
            <a:ext cx="1623257" cy="1295218"/>
          </a:xfrm>
          <a:prstGeom prst="rect">
            <a:avLst/>
          </a:prstGeom>
        </p:spPr>
      </p:pic>
      <p:sp>
        <p:nvSpPr>
          <p:cNvPr id="10" name="TekstSylinder 9">
            <a:extLst>
              <a:ext uri="{FF2B5EF4-FFF2-40B4-BE49-F238E27FC236}">
                <a16:creationId xmlns:a16="http://schemas.microsoft.com/office/drawing/2014/main" id="{EEB78BE5-83FA-0B61-2F8A-9676D8D38AC3}"/>
              </a:ext>
            </a:extLst>
          </p:cNvPr>
          <p:cNvSpPr txBox="1"/>
          <p:nvPr/>
        </p:nvSpPr>
        <p:spPr>
          <a:xfrm>
            <a:off x="2926080" y="4107287"/>
            <a:ext cx="8951976" cy="2031325"/>
          </a:xfrm>
          <a:prstGeom prst="rect">
            <a:avLst/>
          </a:prstGeom>
          <a:noFill/>
        </p:spPr>
        <p:txBody>
          <a:bodyPr wrap="square" rtlCol="0">
            <a:spAutoFit/>
          </a:bodyPr>
          <a:lstStyle/>
          <a:p>
            <a:r>
              <a:rPr lang="nb-NO" sz="1800" dirty="0"/>
              <a:t>Kommunikasjonen mellom NKS110 og Referansegruppen må forbedres. Må få tilbake samarbeidet som var ved oppstarten av selskapet.</a:t>
            </a:r>
          </a:p>
          <a:p>
            <a:endParaRPr lang="nb-NO" dirty="0"/>
          </a:p>
          <a:p>
            <a:r>
              <a:rPr lang="nb-NO" sz="1800" dirty="0"/>
              <a:t>Saker skal legges frem for Referansegruppen for uttalelse og innspill før behandling i styret. Vesentlig at dette arbeidet lykkes.</a:t>
            </a:r>
          </a:p>
          <a:p>
            <a:endParaRPr lang="nb-NO" sz="1800" dirty="0"/>
          </a:p>
          <a:p>
            <a:endParaRPr lang="nb-NO" sz="1800" dirty="0"/>
          </a:p>
        </p:txBody>
      </p:sp>
    </p:spTree>
    <p:extLst>
      <p:ext uri="{BB962C8B-B14F-4D97-AF65-F5344CB8AC3E}">
        <p14:creationId xmlns:p14="http://schemas.microsoft.com/office/powerpoint/2010/main" val="77946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7A66E81-4245-08CF-5CF6-D9EFB47036DD}"/>
              </a:ext>
            </a:extLst>
          </p:cNvPr>
          <p:cNvSpPr>
            <a:spLocks noGrp="1"/>
          </p:cNvSpPr>
          <p:nvPr>
            <p:ph type="title"/>
          </p:nvPr>
        </p:nvSpPr>
        <p:spPr>
          <a:xfrm>
            <a:off x="838200" y="365125"/>
            <a:ext cx="10515600" cy="183515"/>
          </a:xfrm>
        </p:spPr>
        <p:txBody>
          <a:bodyPr>
            <a:noAutofit/>
          </a:bodyPr>
          <a:lstStyle/>
          <a:p>
            <a:r>
              <a:rPr lang="nb-NO" sz="2800" dirty="0"/>
              <a:t>Overordnet oppsummering</a:t>
            </a:r>
          </a:p>
        </p:txBody>
      </p:sp>
      <p:sp>
        <p:nvSpPr>
          <p:cNvPr id="8" name="TekstSylinder 7">
            <a:extLst>
              <a:ext uri="{FF2B5EF4-FFF2-40B4-BE49-F238E27FC236}">
                <a16:creationId xmlns:a16="http://schemas.microsoft.com/office/drawing/2014/main" id="{0DE5349F-45EB-BB07-1193-9C99B907D7E3}"/>
              </a:ext>
            </a:extLst>
          </p:cNvPr>
          <p:cNvSpPr txBox="1"/>
          <p:nvPr/>
        </p:nvSpPr>
        <p:spPr>
          <a:xfrm>
            <a:off x="2926080" y="1255003"/>
            <a:ext cx="8769096" cy="1200329"/>
          </a:xfrm>
          <a:prstGeom prst="rect">
            <a:avLst/>
          </a:prstGeom>
          <a:noFill/>
        </p:spPr>
        <p:txBody>
          <a:bodyPr wrap="square" rtlCol="0">
            <a:spAutoFit/>
          </a:bodyPr>
          <a:lstStyle/>
          <a:p>
            <a:r>
              <a:rPr lang="nb-NO" sz="1800" dirty="0"/>
              <a:t>Historisk har saksdokumenter som legges frem vært for omfattende, men er blitt bedre. Bør være en oppsummering per sak, er dette et pålegg fra myndigheter eller annen grunn, konsekvenser og anbefaling. Teknisk dokumentasjon kan legges ved.</a:t>
            </a:r>
          </a:p>
          <a:p>
            <a:endParaRPr lang="nb-NO" sz="1800" dirty="0"/>
          </a:p>
        </p:txBody>
      </p:sp>
      <p:sp>
        <p:nvSpPr>
          <p:cNvPr id="12" name="TekstSylinder 11">
            <a:extLst>
              <a:ext uri="{FF2B5EF4-FFF2-40B4-BE49-F238E27FC236}">
                <a16:creationId xmlns:a16="http://schemas.microsoft.com/office/drawing/2014/main" id="{34734856-5503-ABA7-B16A-6E2B5385534A}"/>
              </a:ext>
            </a:extLst>
          </p:cNvPr>
          <p:cNvSpPr txBox="1"/>
          <p:nvPr/>
        </p:nvSpPr>
        <p:spPr>
          <a:xfrm>
            <a:off x="2926080" y="3004927"/>
            <a:ext cx="8951976" cy="923330"/>
          </a:xfrm>
          <a:prstGeom prst="rect">
            <a:avLst/>
          </a:prstGeom>
          <a:noFill/>
        </p:spPr>
        <p:txBody>
          <a:bodyPr wrap="square" rtlCol="0">
            <a:spAutoFit/>
          </a:bodyPr>
          <a:lstStyle/>
          <a:p>
            <a:r>
              <a:rPr lang="nb-NO" sz="1800" dirty="0"/>
              <a:t>Alle som er intervjuet ønsker et on-</a:t>
            </a:r>
            <a:r>
              <a:rPr lang="nb-NO" sz="1800" dirty="0" err="1"/>
              <a:t>boarding</a:t>
            </a:r>
            <a:r>
              <a:rPr lang="nb-NO" sz="1800" dirty="0"/>
              <a:t> program. Historikk, veivalg og hvorfor er vi her i dag. Det pekes også på det er viktig med flere fysiske møter for å bli bedre kjent, samt gjennomføre eiermøter for å diskutere aktuelle saker.</a:t>
            </a:r>
          </a:p>
        </p:txBody>
      </p:sp>
      <p:pic>
        <p:nvPicPr>
          <p:cNvPr id="5" name="Bilde 4">
            <a:extLst>
              <a:ext uri="{FF2B5EF4-FFF2-40B4-BE49-F238E27FC236}">
                <a16:creationId xmlns:a16="http://schemas.microsoft.com/office/drawing/2014/main" id="{96118618-635D-668B-3627-45F2D274895F}"/>
              </a:ext>
            </a:extLst>
          </p:cNvPr>
          <p:cNvPicPr>
            <a:picLocks noChangeAspect="1"/>
          </p:cNvPicPr>
          <p:nvPr/>
        </p:nvPicPr>
        <p:blipFill>
          <a:blip r:embed="rId3"/>
          <a:stretch>
            <a:fillRect/>
          </a:stretch>
        </p:blipFill>
        <p:spPr>
          <a:xfrm>
            <a:off x="838200" y="1058868"/>
            <a:ext cx="1623257" cy="1302345"/>
          </a:xfrm>
          <a:prstGeom prst="rect">
            <a:avLst/>
          </a:prstGeom>
        </p:spPr>
      </p:pic>
      <p:pic>
        <p:nvPicPr>
          <p:cNvPr id="9" name="Bilde 8">
            <a:extLst>
              <a:ext uri="{FF2B5EF4-FFF2-40B4-BE49-F238E27FC236}">
                <a16:creationId xmlns:a16="http://schemas.microsoft.com/office/drawing/2014/main" id="{3696E965-6D09-AAF9-52A1-38C587BFA41C}"/>
              </a:ext>
            </a:extLst>
          </p:cNvPr>
          <p:cNvPicPr>
            <a:picLocks noChangeAspect="1"/>
          </p:cNvPicPr>
          <p:nvPr/>
        </p:nvPicPr>
        <p:blipFill>
          <a:blip r:embed="rId4"/>
          <a:stretch>
            <a:fillRect/>
          </a:stretch>
        </p:blipFill>
        <p:spPr>
          <a:xfrm>
            <a:off x="838201" y="2799080"/>
            <a:ext cx="1694688" cy="1499616"/>
          </a:xfrm>
          <a:prstGeom prst="rect">
            <a:avLst/>
          </a:prstGeom>
        </p:spPr>
      </p:pic>
      <p:sp>
        <p:nvSpPr>
          <p:cNvPr id="11" name="TekstSylinder 10">
            <a:extLst>
              <a:ext uri="{FF2B5EF4-FFF2-40B4-BE49-F238E27FC236}">
                <a16:creationId xmlns:a16="http://schemas.microsoft.com/office/drawing/2014/main" id="{34291E18-1E22-1DA7-4FE0-8DAD8982DB35}"/>
              </a:ext>
            </a:extLst>
          </p:cNvPr>
          <p:cNvSpPr txBox="1"/>
          <p:nvPr/>
        </p:nvSpPr>
        <p:spPr>
          <a:xfrm>
            <a:off x="2926080" y="4935770"/>
            <a:ext cx="8028432" cy="1200329"/>
          </a:xfrm>
          <a:prstGeom prst="rect">
            <a:avLst/>
          </a:prstGeom>
          <a:noFill/>
        </p:spPr>
        <p:txBody>
          <a:bodyPr wrap="square" rtlCol="0">
            <a:spAutoFit/>
          </a:bodyPr>
          <a:lstStyle/>
          <a:p>
            <a:r>
              <a:rPr lang="nb-NO" sz="1800" dirty="0"/>
              <a:t>Det er forskjellig forståelse hos eierne for hvilken type virksomhet NKS110</a:t>
            </a:r>
            <a:r>
              <a:rPr lang="nb-NO" dirty="0"/>
              <a:t> er o</a:t>
            </a:r>
            <a:r>
              <a:rPr lang="nb-NO" sz="1800" dirty="0"/>
              <a:t>g ressursbehov knyttet til </a:t>
            </a:r>
            <a:r>
              <a:rPr lang="nb-NO" sz="1800"/>
              <a:t>områder som sikkerhet</a:t>
            </a:r>
            <a:r>
              <a:rPr lang="nb-NO" sz="1800" dirty="0"/>
              <a:t>, oppfølging av leverandører, utvikling av løsninger og administrative oppgaver. Noe svakhet i kompetanse og erfaring med eierstyring, samt digital kompetanse.</a:t>
            </a:r>
          </a:p>
        </p:txBody>
      </p:sp>
      <p:pic>
        <p:nvPicPr>
          <p:cNvPr id="14" name="Bilde 13">
            <a:extLst>
              <a:ext uri="{FF2B5EF4-FFF2-40B4-BE49-F238E27FC236}">
                <a16:creationId xmlns:a16="http://schemas.microsoft.com/office/drawing/2014/main" id="{AD5172E0-684D-7A0A-B324-1307870FA707}"/>
              </a:ext>
            </a:extLst>
          </p:cNvPr>
          <p:cNvPicPr>
            <a:picLocks noChangeAspect="1"/>
          </p:cNvPicPr>
          <p:nvPr/>
        </p:nvPicPr>
        <p:blipFill>
          <a:blip r:embed="rId5"/>
          <a:stretch>
            <a:fillRect/>
          </a:stretch>
        </p:blipFill>
        <p:spPr>
          <a:xfrm>
            <a:off x="838201" y="4902200"/>
            <a:ext cx="1694688" cy="1316736"/>
          </a:xfrm>
          <a:prstGeom prst="rect">
            <a:avLst/>
          </a:prstGeom>
        </p:spPr>
      </p:pic>
    </p:spTree>
    <p:extLst>
      <p:ext uri="{BB962C8B-B14F-4D97-AF65-F5344CB8AC3E}">
        <p14:creationId xmlns:p14="http://schemas.microsoft.com/office/powerpoint/2010/main" val="207407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F0CC-FB67-2964-1B2C-8F92ADAE829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339CDA0-BE29-E208-BC20-3CC688CA8BD5}"/>
              </a:ext>
            </a:extLst>
          </p:cNvPr>
          <p:cNvSpPr>
            <a:spLocks noGrp="1"/>
          </p:cNvSpPr>
          <p:nvPr>
            <p:ph type="title"/>
          </p:nvPr>
        </p:nvSpPr>
        <p:spPr>
          <a:xfrm>
            <a:off x="839788" y="-155876"/>
            <a:ext cx="10515600" cy="1325563"/>
          </a:xfrm>
        </p:spPr>
        <p:txBody>
          <a:bodyPr>
            <a:normAutofit/>
          </a:bodyPr>
          <a:lstStyle/>
          <a:p>
            <a:r>
              <a:rPr lang="nb-NO" sz="2800" dirty="0"/>
              <a:t>Eierstrategi kontra forretningsstrategi</a:t>
            </a:r>
          </a:p>
        </p:txBody>
      </p:sp>
      <p:sp>
        <p:nvSpPr>
          <p:cNvPr id="7" name="Plassholder for tekst 6">
            <a:extLst>
              <a:ext uri="{FF2B5EF4-FFF2-40B4-BE49-F238E27FC236}">
                <a16:creationId xmlns:a16="http://schemas.microsoft.com/office/drawing/2014/main" id="{037B0797-03B5-A03A-C71D-E76A6DC4B3AF}"/>
              </a:ext>
            </a:extLst>
          </p:cNvPr>
          <p:cNvSpPr>
            <a:spLocks noGrp="1"/>
          </p:cNvSpPr>
          <p:nvPr>
            <p:ph type="body" idx="1"/>
          </p:nvPr>
        </p:nvSpPr>
        <p:spPr>
          <a:xfrm>
            <a:off x="839788" y="788012"/>
            <a:ext cx="5157787" cy="823912"/>
          </a:xfrm>
        </p:spPr>
        <p:txBody>
          <a:bodyPr/>
          <a:lstStyle/>
          <a:p>
            <a:r>
              <a:rPr lang="nb-NO" dirty="0"/>
              <a:t>Eierstrategi</a:t>
            </a:r>
          </a:p>
        </p:txBody>
      </p:sp>
      <p:sp>
        <p:nvSpPr>
          <p:cNvPr id="10" name="Plassholder for innhold 9">
            <a:extLst>
              <a:ext uri="{FF2B5EF4-FFF2-40B4-BE49-F238E27FC236}">
                <a16:creationId xmlns:a16="http://schemas.microsoft.com/office/drawing/2014/main" id="{90ED909E-FA4D-047B-7E1D-DDEAB979FAC2}"/>
              </a:ext>
            </a:extLst>
          </p:cNvPr>
          <p:cNvSpPr>
            <a:spLocks noGrp="1"/>
          </p:cNvSpPr>
          <p:nvPr>
            <p:ph sz="quarter" idx="4"/>
          </p:nvPr>
        </p:nvSpPr>
        <p:spPr>
          <a:xfrm>
            <a:off x="6169024" y="1601291"/>
            <a:ext cx="5183188" cy="2821837"/>
          </a:xfrm>
        </p:spPr>
        <p:txBody>
          <a:bodyPr>
            <a:normAutofit/>
          </a:bodyPr>
          <a:lstStyle/>
          <a:p>
            <a:r>
              <a:rPr lang="nb-NO" sz="1800" b="1" dirty="0"/>
              <a:t>En forretningsstrategi </a:t>
            </a:r>
            <a:r>
              <a:rPr lang="nb-NO" sz="1800" dirty="0"/>
              <a:t>handler om:</a:t>
            </a:r>
          </a:p>
          <a:p>
            <a:pPr lvl="1"/>
            <a:r>
              <a:rPr lang="nb-NO" sz="1800" dirty="0"/>
              <a:t>Å peke ut en retning og få folk med seg</a:t>
            </a:r>
          </a:p>
          <a:p>
            <a:pPr lvl="1"/>
            <a:r>
              <a:rPr lang="nb-NO" sz="1800" dirty="0"/>
              <a:t>Bevege seg i riktig retning og sette ting i system. </a:t>
            </a:r>
          </a:p>
          <a:p>
            <a:r>
              <a:rPr lang="nb-NO" sz="1800" dirty="0"/>
              <a:t>Det viktig å skille det fra begrepet “mål”. To enkle definisjoner på disse er: </a:t>
            </a:r>
          </a:p>
          <a:p>
            <a:pPr lvl="1"/>
            <a:r>
              <a:rPr lang="nb-NO" sz="1800" dirty="0"/>
              <a:t>Strategiske mål: Er hva man ønsker å oppnå, hvor skal vi være på et gitt tidspunkt?</a:t>
            </a:r>
          </a:p>
          <a:p>
            <a:pPr lvl="1"/>
            <a:r>
              <a:rPr lang="nb-NO" sz="1800" dirty="0"/>
              <a:t>Strategi: Er veien til målet</a:t>
            </a:r>
          </a:p>
        </p:txBody>
      </p:sp>
      <p:sp>
        <p:nvSpPr>
          <p:cNvPr id="9" name="Plassholder for tekst 8">
            <a:extLst>
              <a:ext uri="{FF2B5EF4-FFF2-40B4-BE49-F238E27FC236}">
                <a16:creationId xmlns:a16="http://schemas.microsoft.com/office/drawing/2014/main" id="{19BA5D79-E564-075F-5D9B-48A0D0BD8762}"/>
              </a:ext>
            </a:extLst>
          </p:cNvPr>
          <p:cNvSpPr>
            <a:spLocks noGrp="1"/>
          </p:cNvSpPr>
          <p:nvPr>
            <p:ph type="body" idx="3"/>
          </p:nvPr>
        </p:nvSpPr>
        <p:spPr>
          <a:xfrm>
            <a:off x="6172200" y="788012"/>
            <a:ext cx="5183188" cy="823912"/>
          </a:xfrm>
        </p:spPr>
        <p:txBody>
          <a:bodyPr/>
          <a:lstStyle/>
          <a:p>
            <a:r>
              <a:rPr lang="nb-NO" dirty="0"/>
              <a:t>Forretningsstrategi</a:t>
            </a:r>
          </a:p>
        </p:txBody>
      </p:sp>
      <p:sp>
        <p:nvSpPr>
          <p:cNvPr id="8" name="Plassholder for innhold 7">
            <a:extLst>
              <a:ext uri="{FF2B5EF4-FFF2-40B4-BE49-F238E27FC236}">
                <a16:creationId xmlns:a16="http://schemas.microsoft.com/office/drawing/2014/main" id="{41F0AE3D-1DFF-A6DE-027A-B87942CBC915}"/>
              </a:ext>
            </a:extLst>
          </p:cNvPr>
          <p:cNvSpPr>
            <a:spLocks noGrp="1"/>
          </p:cNvSpPr>
          <p:nvPr>
            <p:ph sz="half" idx="2"/>
          </p:nvPr>
        </p:nvSpPr>
        <p:spPr>
          <a:xfrm>
            <a:off x="839788" y="1601291"/>
            <a:ext cx="5157787" cy="3512969"/>
          </a:xfrm>
        </p:spPr>
        <p:txBody>
          <a:bodyPr>
            <a:noAutofit/>
          </a:bodyPr>
          <a:lstStyle/>
          <a:p>
            <a:r>
              <a:rPr lang="nb-NO" sz="1800" b="1" dirty="0"/>
              <a:t>En eierstrategien </a:t>
            </a:r>
            <a:r>
              <a:rPr lang="nb-NO" sz="1800" dirty="0"/>
              <a:t>skal gi en nærmere beskrivelse av hva eierne vil med bedriften</a:t>
            </a:r>
            <a:r>
              <a:rPr lang="nb-NO" sz="1800" b="1" dirty="0"/>
              <a:t>.</a:t>
            </a:r>
          </a:p>
          <a:p>
            <a:r>
              <a:rPr lang="nb-NO" sz="1800" dirty="0"/>
              <a:t>I praksis er ofte det vedtektsfestede formålet for en bedrift relativt rundt formulert.</a:t>
            </a:r>
          </a:p>
          <a:p>
            <a:r>
              <a:rPr lang="nb-NO" sz="1800" dirty="0"/>
              <a:t>Runde formuleringer kan gi åpning for forskjellige tolkninger og alternative utviklingsretninger, samt forskjellig vektlegging av andre viktige forhold ved bedriftens virke.</a:t>
            </a:r>
          </a:p>
          <a:p>
            <a:r>
              <a:rPr lang="nb-NO" sz="1800" dirty="0"/>
              <a:t>En felles eierstrategi, tilsluttet av de fleste relevante eiere, vil dermed utgjøre et klargjørende premiss-dokument for styrets verdiskapende arbeid. </a:t>
            </a:r>
          </a:p>
          <a:p>
            <a:pPr marL="0" indent="0">
              <a:buNone/>
            </a:pPr>
            <a:endParaRPr lang="nb-NO" sz="1800" dirty="0"/>
          </a:p>
        </p:txBody>
      </p:sp>
      <p:sp>
        <p:nvSpPr>
          <p:cNvPr id="3" name="TekstSylinder 2">
            <a:extLst>
              <a:ext uri="{FF2B5EF4-FFF2-40B4-BE49-F238E27FC236}">
                <a16:creationId xmlns:a16="http://schemas.microsoft.com/office/drawing/2014/main" id="{18A240DF-B6D0-2413-3D96-AC60E96EB197}"/>
              </a:ext>
            </a:extLst>
          </p:cNvPr>
          <p:cNvSpPr txBox="1"/>
          <p:nvPr/>
        </p:nvSpPr>
        <p:spPr>
          <a:xfrm>
            <a:off x="1148313" y="6283847"/>
            <a:ext cx="2977116" cy="307777"/>
          </a:xfrm>
          <a:prstGeom prst="rect">
            <a:avLst/>
          </a:prstGeom>
          <a:noFill/>
        </p:spPr>
        <p:txBody>
          <a:bodyPr wrap="square" rtlCol="0">
            <a:spAutoFit/>
          </a:bodyPr>
          <a:lstStyle/>
          <a:p>
            <a:pPr marL="0" indent="0">
              <a:buNone/>
            </a:pPr>
            <a:r>
              <a:rPr lang="nb-NO" sz="1400" dirty="0"/>
              <a:t>Kilde: Istyrelsen</a:t>
            </a:r>
          </a:p>
        </p:txBody>
      </p:sp>
      <p:sp>
        <p:nvSpPr>
          <p:cNvPr id="4" name="TekstSylinder 3">
            <a:extLst>
              <a:ext uri="{FF2B5EF4-FFF2-40B4-BE49-F238E27FC236}">
                <a16:creationId xmlns:a16="http://schemas.microsoft.com/office/drawing/2014/main" id="{6EDB300A-7FBF-A2B2-B9F7-F14355933E1F}"/>
              </a:ext>
            </a:extLst>
          </p:cNvPr>
          <p:cNvSpPr txBox="1"/>
          <p:nvPr/>
        </p:nvSpPr>
        <p:spPr>
          <a:xfrm>
            <a:off x="6563833" y="6283848"/>
            <a:ext cx="4004930" cy="307777"/>
          </a:xfrm>
          <a:prstGeom prst="rect">
            <a:avLst/>
          </a:prstGeom>
          <a:noFill/>
        </p:spPr>
        <p:txBody>
          <a:bodyPr wrap="square" rtlCol="0">
            <a:spAutoFit/>
          </a:bodyPr>
          <a:lstStyle/>
          <a:p>
            <a:pPr marL="0" indent="0">
              <a:buNone/>
            </a:pPr>
            <a:r>
              <a:rPr lang="nb-NO" sz="1400" dirty="0"/>
              <a:t>Kilde: Forretningsstrategi NKS110 2023-2028</a:t>
            </a:r>
          </a:p>
        </p:txBody>
      </p:sp>
    </p:spTree>
    <p:extLst>
      <p:ext uri="{BB962C8B-B14F-4D97-AF65-F5344CB8AC3E}">
        <p14:creationId xmlns:p14="http://schemas.microsoft.com/office/powerpoint/2010/main" val="74835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590F9-5A99-DDC0-B810-CF2DF23ACBE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895CF0D-30A6-A0AD-6542-3E60403E2C8F}"/>
              </a:ext>
            </a:extLst>
          </p:cNvPr>
          <p:cNvSpPr>
            <a:spLocks noGrp="1"/>
          </p:cNvSpPr>
          <p:nvPr>
            <p:ph type="title"/>
          </p:nvPr>
        </p:nvSpPr>
        <p:spPr>
          <a:xfrm>
            <a:off x="838200" y="102079"/>
            <a:ext cx="10515600" cy="536749"/>
          </a:xfrm>
        </p:spPr>
        <p:txBody>
          <a:bodyPr>
            <a:normAutofit/>
          </a:bodyPr>
          <a:lstStyle/>
          <a:p>
            <a:r>
              <a:rPr lang="nb-NO" sz="2800" dirty="0"/>
              <a:t>Forslag til innhold i eierstrategi </a:t>
            </a:r>
          </a:p>
        </p:txBody>
      </p:sp>
      <p:graphicFrame>
        <p:nvGraphicFramePr>
          <p:cNvPr id="4" name="Plassholder for innhold 3">
            <a:extLst>
              <a:ext uri="{FF2B5EF4-FFF2-40B4-BE49-F238E27FC236}">
                <a16:creationId xmlns:a16="http://schemas.microsoft.com/office/drawing/2014/main" id="{C6878112-7DA9-AF9A-60B0-5ABD59A8AFD8}"/>
              </a:ext>
            </a:extLst>
          </p:cNvPr>
          <p:cNvGraphicFramePr>
            <a:graphicFrameLocks noGrp="1"/>
          </p:cNvGraphicFramePr>
          <p:nvPr>
            <p:ph idx="1"/>
          </p:nvPr>
        </p:nvGraphicFramePr>
        <p:xfrm>
          <a:off x="300625" y="710811"/>
          <a:ext cx="11699309" cy="5227320"/>
        </p:xfrm>
        <a:graphic>
          <a:graphicData uri="http://schemas.openxmlformats.org/drawingml/2006/table">
            <a:tbl>
              <a:tblPr firstRow="1" bandRow="1">
                <a:tableStyleId>{5C22544A-7EE6-4342-B048-85BDC9FD1C3A}</a:tableStyleId>
              </a:tblPr>
              <a:tblGrid>
                <a:gridCol w="1116045">
                  <a:extLst>
                    <a:ext uri="{9D8B030D-6E8A-4147-A177-3AD203B41FA5}">
                      <a16:colId xmlns:a16="http://schemas.microsoft.com/office/drawing/2014/main" val="1946266593"/>
                    </a:ext>
                  </a:extLst>
                </a:gridCol>
                <a:gridCol w="10583264">
                  <a:extLst>
                    <a:ext uri="{9D8B030D-6E8A-4147-A177-3AD203B41FA5}">
                      <a16:colId xmlns:a16="http://schemas.microsoft.com/office/drawing/2014/main" val="3718462268"/>
                    </a:ext>
                  </a:extLst>
                </a:gridCol>
              </a:tblGrid>
              <a:tr h="370840">
                <a:tc>
                  <a:txBody>
                    <a:bodyPr/>
                    <a:lstStyle/>
                    <a:p>
                      <a:r>
                        <a:rPr lang="nb-NO" dirty="0"/>
                        <a:t>Kapitel</a:t>
                      </a:r>
                    </a:p>
                  </a:txBody>
                  <a:tcPr/>
                </a:tc>
                <a:tc>
                  <a:txBody>
                    <a:bodyPr/>
                    <a:lstStyle/>
                    <a:p>
                      <a:r>
                        <a:rPr lang="nb-NO" dirty="0"/>
                        <a:t>Beskrivelse</a:t>
                      </a:r>
                    </a:p>
                  </a:txBody>
                  <a:tcPr/>
                </a:tc>
                <a:extLst>
                  <a:ext uri="{0D108BD9-81ED-4DB2-BD59-A6C34878D82A}">
                    <a16:rowId xmlns:a16="http://schemas.microsoft.com/office/drawing/2014/main" val="867584899"/>
                  </a:ext>
                </a:extLst>
              </a:tr>
              <a:tr h="370840">
                <a:tc>
                  <a:txBody>
                    <a:bodyPr/>
                    <a:lstStyle/>
                    <a:p>
                      <a:pPr algn="ctr"/>
                      <a:r>
                        <a:rPr lang="nb-NO" b="0" dirty="0"/>
                        <a:t>1</a:t>
                      </a:r>
                    </a:p>
                  </a:txBody>
                  <a:tcPr/>
                </a:tc>
                <a:tc>
                  <a:txBody>
                    <a:bodyPr/>
                    <a:lstStyle/>
                    <a:p>
                      <a:r>
                        <a:rPr lang="nb-NO" sz="1600" dirty="0"/>
                        <a:t>Eierstrategiens formål</a:t>
                      </a:r>
                    </a:p>
                  </a:txBody>
                  <a:tcPr/>
                </a:tc>
                <a:extLst>
                  <a:ext uri="{0D108BD9-81ED-4DB2-BD59-A6C34878D82A}">
                    <a16:rowId xmlns:a16="http://schemas.microsoft.com/office/drawing/2014/main" val="2367933962"/>
                  </a:ext>
                </a:extLst>
              </a:tr>
              <a:tr h="370840">
                <a:tc>
                  <a:txBody>
                    <a:bodyPr/>
                    <a:lstStyle/>
                    <a:p>
                      <a:pPr algn="ctr"/>
                      <a:r>
                        <a:rPr lang="nb-NO" b="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NKS110 sitt formål</a:t>
                      </a:r>
                    </a:p>
                  </a:txBody>
                  <a:tcPr/>
                </a:tc>
                <a:extLst>
                  <a:ext uri="{0D108BD9-81ED-4DB2-BD59-A6C34878D82A}">
                    <a16:rowId xmlns:a16="http://schemas.microsoft.com/office/drawing/2014/main" val="3209191270"/>
                  </a:ext>
                </a:extLst>
              </a:tr>
              <a:tr h="370840">
                <a:tc>
                  <a:txBody>
                    <a:bodyPr/>
                    <a:lstStyle/>
                    <a:p>
                      <a:pPr algn="ctr"/>
                      <a:r>
                        <a:rPr lang="nb-NO" b="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Eiernes uttrykte intensjon om kort-/langsiktighet i eierskapet</a:t>
                      </a:r>
                    </a:p>
                  </a:txBody>
                  <a:tcPr/>
                </a:tc>
                <a:extLst>
                  <a:ext uri="{0D108BD9-81ED-4DB2-BD59-A6C34878D82A}">
                    <a16:rowId xmlns:a16="http://schemas.microsoft.com/office/drawing/2014/main" val="1678380779"/>
                  </a:ext>
                </a:extLst>
              </a:tr>
              <a:tr h="370840">
                <a:tc>
                  <a:txBody>
                    <a:bodyPr/>
                    <a:lstStyle/>
                    <a:p>
                      <a:pPr algn="ctr"/>
                      <a:r>
                        <a:rPr lang="nb-NO" b="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NKS110 sin rolle i digitalisering av 110 sentralene</a:t>
                      </a:r>
                    </a:p>
                  </a:txBody>
                  <a:tcPr/>
                </a:tc>
                <a:extLst>
                  <a:ext uri="{0D108BD9-81ED-4DB2-BD59-A6C34878D82A}">
                    <a16:rowId xmlns:a16="http://schemas.microsoft.com/office/drawing/2014/main" val="4073292060"/>
                  </a:ext>
                </a:extLst>
              </a:tr>
              <a:tr h="370840">
                <a:tc>
                  <a:txBody>
                    <a:bodyPr/>
                    <a:lstStyle/>
                    <a:p>
                      <a:pPr algn="ctr"/>
                      <a:r>
                        <a:rPr lang="nb-NO" b="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NKS110 sitt samarbeid med eksterne aktører</a:t>
                      </a:r>
                    </a:p>
                  </a:txBody>
                  <a:tcPr/>
                </a:tc>
                <a:extLst>
                  <a:ext uri="{0D108BD9-81ED-4DB2-BD59-A6C34878D82A}">
                    <a16:rowId xmlns:a16="http://schemas.microsoft.com/office/drawing/2014/main" val="2559316640"/>
                  </a:ext>
                </a:extLst>
              </a:tr>
              <a:tr h="370840">
                <a:tc>
                  <a:txBody>
                    <a:bodyPr/>
                    <a:lstStyle/>
                    <a:p>
                      <a:pPr algn="ctr"/>
                      <a:r>
                        <a:rPr lang="nb-NO"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Krav/føringer for valg av styret og styrets sammensetning </a:t>
                      </a:r>
                    </a:p>
                  </a:txBody>
                  <a:tcPr/>
                </a:tc>
                <a:extLst>
                  <a:ext uri="{0D108BD9-81ED-4DB2-BD59-A6C34878D82A}">
                    <a16:rowId xmlns:a16="http://schemas.microsoft.com/office/drawing/2014/main" val="3321517872"/>
                  </a:ext>
                </a:extLst>
              </a:tr>
              <a:tr h="370840">
                <a:tc>
                  <a:txBody>
                    <a:bodyPr/>
                    <a:lstStyle/>
                    <a:p>
                      <a:pPr algn="ctr"/>
                      <a:r>
                        <a:rPr lang="nb-NO" dirty="0"/>
                        <a:t>7</a:t>
                      </a:r>
                    </a:p>
                  </a:txBody>
                  <a:tcPr/>
                </a:tc>
                <a:tc>
                  <a:txBody>
                    <a:bodyPr/>
                    <a:lstStyle/>
                    <a:p>
                      <a:r>
                        <a:rPr lang="nb-NO" sz="1600" dirty="0"/>
                        <a:t>Finansiering</a:t>
                      </a:r>
                    </a:p>
                  </a:txBody>
                  <a:tcPr/>
                </a:tc>
                <a:extLst>
                  <a:ext uri="{0D108BD9-81ED-4DB2-BD59-A6C34878D82A}">
                    <a16:rowId xmlns:a16="http://schemas.microsoft.com/office/drawing/2014/main" val="1193054823"/>
                  </a:ext>
                </a:extLst>
              </a:tr>
              <a:tr h="370840">
                <a:tc>
                  <a:txBody>
                    <a:bodyPr/>
                    <a:lstStyle/>
                    <a:p>
                      <a:pPr algn="ctr"/>
                      <a:r>
                        <a:rPr lang="nb-NO" dirty="0"/>
                        <a:t>8</a:t>
                      </a:r>
                    </a:p>
                  </a:txBody>
                  <a:tcPr/>
                </a:tc>
                <a:tc>
                  <a:txBody>
                    <a:bodyPr/>
                    <a:lstStyle/>
                    <a:p>
                      <a:r>
                        <a:rPr lang="nb-NO" sz="1600" dirty="0"/>
                        <a:t>Roller og ansvar: Representantskap, Styre, Daglig leder og Referansegruppen inkl. dialog med kommunene</a:t>
                      </a:r>
                    </a:p>
                  </a:txBody>
                  <a:tcPr/>
                </a:tc>
                <a:extLst>
                  <a:ext uri="{0D108BD9-81ED-4DB2-BD59-A6C34878D82A}">
                    <a16:rowId xmlns:a16="http://schemas.microsoft.com/office/drawing/2014/main" val="3498228596"/>
                  </a:ext>
                </a:extLst>
              </a:tr>
              <a:tr h="370840">
                <a:tc>
                  <a:txBody>
                    <a:bodyPr/>
                    <a:lstStyle/>
                    <a:p>
                      <a:pPr algn="ctr"/>
                      <a:r>
                        <a:rPr lang="nb-NO"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Forventninger til styret og styrets arbeid når det gjelder: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Utarbeidelse styrets årsplan, arbeid med strategi, innovasjon, nyskapning, allianser/samarbeid,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Kvalitet i bedriftens leveranser, samfunnsansvar, etikk, risikostyring, miljøbevissthet m.m.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t>Personalpolitikk, herunder HMS, bedriftskultur, personvern, etc.</a:t>
                      </a:r>
                    </a:p>
                  </a:txBody>
                  <a:tcPr/>
                </a:tc>
                <a:extLst>
                  <a:ext uri="{0D108BD9-81ED-4DB2-BD59-A6C34878D82A}">
                    <a16:rowId xmlns:a16="http://schemas.microsoft.com/office/drawing/2014/main" val="3101563950"/>
                  </a:ext>
                </a:extLst>
              </a:tr>
              <a:tr h="370840">
                <a:tc>
                  <a:txBody>
                    <a:bodyPr/>
                    <a:lstStyle/>
                    <a:p>
                      <a:pPr algn="ctr"/>
                      <a:r>
                        <a:rPr lang="nb-NO" dirty="0"/>
                        <a:t>10</a:t>
                      </a:r>
                    </a:p>
                  </a:txBody>
                  <a:tcPr/>
                </a:tc>
                <a:tc>
                  <a:txBody>
                    <a:bodyPr/>
                    <a:lstStyle/>
                    <a:p>
                      <a:r>
                        <a:rPr lang="nb-NO" sz="1600" b="0" dirty="0"/>
                        <a:t>Eiernes løpende interaksjon med bedriftens styre, herunder</a:t>
                      </a:r>
                      <a:r>
                        <a:rPr lang="nb-NO" sz="1600" dirty="0"/>
                        <a:t>:</a:t>
                      </a:r>
                    </a:p>
                    <a:p>
                      <a:pPr marL="285750" indent="-285750">
                        <a:buFont typeface="Arial" panose="020B0604020202020204" pitchFamily="34" charset="0"/>
                        <a:buChar char="•"/>
                      </a:pPr>
                      <a:r>
                        <a:rPr lang="nb-NO" sz="1600" dirty="0"/>
                        <a:t>Eiermøter (møter utenom Representantskapsmøter) og annen form for eierdialog (f.eks. strategidiskusjoner)</a:t>
                      </a:r>
                    </a:p>
                    <a:p>
                      <a:pPr marL="285750" indent="-285750">
                        <a:buFont typeface="Arial" panose="020B0604020202020204" pitchFamily="34" charset="0"/>
                        <a:buChar char="•"/>
                      </a:pPr>
                      <a:r>
                        <a:rPr lang="nb-NO" sz="1600" dirty="0"/>
                        <a:t>Orientering om virksomheten gjennom rapporter (f.eks. kvartalsrapporter), evaluering av eierstrategien</a:t>
                      </a:r>
                    </a:p>
                  </a:txBody>
                  <a:tcPr/>
                </a:tc>
                <a:extLst>
                  <a:ext uri="{0D108BD9-81ED-4DB2-BD59-A6C34878D82A}">
                    <a16:rowId xmlns:a16="http://schemas.microsoft.com/office/drawing/2014/main" val="854889234"/>
                  </a:ext>
                </a:extLst>
              </a:tr>
            </a:tbl>
          </a:graphicData>
        </a:graphic>
      </p:graphicFrame>
    </p:spTree>
    <p:extLst>
      <p:ext uri="{BB962C8B-B14F-4D97-AF65-F5344CB8AC3E}">
        <p14:creationId xmlns:p14="http://schemas.microsoft.com/office/powerpoint/2010/main" val="174897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91459FB-0C81-D73C-F5F0-1BFE2D8392CB}"/>
              </a:ext>
            </a:extLst>
          </p:cNvPr>
          <p:cNvSpPr/>
          <p:nvPr/>
        </p:nvSpPr>
        <p:spPr>
          <a:xfrm>
            <a:off x="292464" y="2836410"/>
            <a:ext cx="2157414" cy="24479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ysClr val="windowText" lastClr="00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ysClr val="windowText" lastClr="00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500" b="1">
                <a:solidFill>
                  <a:schemeClr val="accent1">
                    <a:lumMod val="75000"/>
                  </a:schemeClr>
                </a:solidFill>
                <a:latin typeface="Calibri" panose="020F0502020204030204"/>
              </a:rPr>
              <a:t>1. NKS110 er 110-sentralene sin foretrukne digitaliseringspartner.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ysClr val="windowText" lastClr="000000"/>
              </a:solidFill>
              <a:latin typeface="Calibri" panose="020F0502020204030204"/>
            </a:endParaRPr>
          </a:p>
        </p:txBody>
      </p:sp>
      <p:pic>
        <p:nvPicPr>
          <p:cNvPr id="5" name="Grafikk 4" descr="Piler i sirkel med heldekkende fyll">
            <a:extLst>
              <a:ext uri="{FF2B5EF4-FFF2-40B4-BE49-F238E27FC236}">
                <a16:creationId xmlns:a16="http://schemas.microsoft.com/office/drawing/2014/main" id="{2ED07F61-B68B-5B83-A969-67BCD92AF8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225" y="2888753"/>
            <a:ext cx="782320" cy="584200"/>
          </a:xfrm>
          <a:prstGeom prst="rect">
            <a:avLst/>
          </a:prstGeom>
        </p:spPr>
      </p:pic>
      <p:sp>
        <p:nvSpPr>
          <p:cNvPr id="8" name="Rectangle: Rounded Corners 3">
            <a:extLst>
              <a:ext uri="{FF2B5EF4-FFF2-40B4-BE49-F238E27FC236}">
                <a16:creationId xmlns:a16="http://schemas.microsoft.com/office/drawing/2014/main" id="{C88157FA-8BEC-FAD2-4376-0C86185CA513}"/>
              </a:ext>
            </a:extLst>
          </p:cNvPr>
          <p:cNvSpPr/>
          <p:nvPr/>
        </p:nvSpPr>
        <p:spPr>
          <a:xfrm>
            <a:off x="2543143" y="2830557"/>
            <a:ext cx="2220995" cy="24479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a:ln>
                <a:noFill/>
              </a:ln>
              <a:solidFill>
                <a:schemeClr val="accent2">
                  <a:lumMod val="75000"/>
                </a:scheme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chemeClr val="accent2">
                  <a:lumMod val="75000"/>
                </a:scheme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chemeClr val="accent2">
                  <a:lumMod val="75000"/>
                </a:scheme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500" b="1">
                <a:solidFill>
                  <a:schemeClr val="accent2">
                    <a:lumMod val="75000"/>
                  </a:schemeClr>
                </a:solidFill>
                <a:latin typeface="Calibri" panose="020F0502020204030204"/>
              </a:rPr>
              <a:t>2. Vi opptrer forutsigbart og etterrettelig.</a:t>
            </a:r>
          </a:p>
          <a:p>
            <a:pPr marR="0" lvl="0" defTabSz="914400" rtl="0" eaLnBrk="1" fontAlgn="auto" latinLnBrk="0" hangingPunct="1">
              <a:lnSpc>
                <a:spcPct val="100000"/>
              </a:lnSpc>
              <a:spcBef>
                <a:spcPts val="0"/>
              </a:spcBef>
              <a:spcAft>
                <a:spcPts val="0"/>
              </a:spcAft>
              <a:buClrTx/>
              <a:buSzTx/>
              <a:tabLst/>
              <a:defRPr/>
            </a:pPr>
            <a:endParaRPr lang="nb-NO" sz="1500">
              <a:solidFill>
                <a:schemeClr val="accent2">
                  <a:lumMod val="75000"/>
                </a:schemeClr>
              </a:solidFill>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endParaRPr lang="nb-NO" sz="1500">
              <a:solidFill>
                <a:schemeClr val="accent2">
                  <a:lumMod val="75000"/>
                </a:schemeClr>
              </a:solidFill>
              <a:latin typeface="Calibri" panose="020F0502020204030204"/>
            </a:endParaRPr>
          </a:p>
          <a:p>
            <a:pPr>
              <a:defRPr/>
            </a:pPr>
            <a:br>
              <a:rPr kumimoji="0" lang="en-GB" sz="1500" b="1" i="0" u="none" strike="noStrike" kern="1200" cap="none" spc="0" normalizeH="0" baseline="0" noProof="0">
                <a:ln>
                  <a:noFill/>
                </a:ln>
                <a:solidFill>
                  <a:schemeClr val="accent2">
                    <a:lumMod val="75000"/>
                  </a:schemeClr>
                </a:solidFill>
                <a:effectLst/>
                <a:uLnTx/>
                <a:uFillTx/>
                <a:latin typeface="Calibri" panose="020F0502020204030204"/>
                <a:ea typeface="+mn-ea"/>
                <a:cs typeface="+mn-cs"/>
              </a:rPr>
            </a:br>
            <a:endParaRPr lang="nb-NO" sz="1500" b="1">
              <a:solidFill>
                <a:schemeClr val="accent2">
                  <a:lumMod val="75000"/>
                </a:schemeClr>
              </a:solidFill>
            </a:endParaRPr>
          </a:p>
          <a:p>
            <a:pPr lvl="0">
              <a:defRPr/>
            </a:pPr>
            <a:endParaRPr kumimoji="0" lang="en-GB" sz="1500" b="0" i="0" u="none" strike="noStrike" kern="1200" cap="none" spc="0" normalizeH="0" baseline="0" noProof="0">
              <a:ln>
                <a:noFill/>
              </a:ln>
              <a:solidFill>
                <a:schemeClr val="accent2">
                  <a:lumMod val="75000"/>
                </a:schemeClr>
              </a:solidFill>
              <a:effectLst/>
              <a:uLnTx/>
              <a:uFillTx/>
              <a:latin typeface="Calibri" panose="020F0502020204030204"/>
              <a:ea typeface="+mn-ea"/>
              <a:cs typeface="+mn-cs"/>
            </a:endParaRPr>
          </a:p>
        </p:txBody>
      </p:sp>
      <p:pic>
        <p:nvPicPr>
          <p:cNvPr id="11" name="Grafikk 10" descr="Dokument med heldekkende fyll">
            <a:extLst>
              <a:ext uri="{FF2B5EF4-FFF2-40B4-BE49-F238E27FC236}">
                <a16:creationId xmlns:a16="http://schemas.microsoft.com/office/drawing/2014/main" id="{B1AF9688-1825-2482-BC98-FEA47BDCFC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9453" y="2888753"/>
            <a:ext cx="629920" cy="584200"/>
          </a:xfrm>
          <a:prstGeom prst="rect">
            <a:avLst/>
          </a:prstGeom>
        </p:spPr>
      </p:pic>
      <p:sp>
        <p:nvSpPr>
          <p:cNvPr id="12" name="Rectangle: Rounded Corners 3">
            <a:extLst>
              <a:ext uri="{FF2B5EF4-FFF2-40B4-BE49-F238E27FC236}">
                <a16:creationId xmlns:a16="http://schemas.microsoft.com/office/drawing/2014/main" id="{866AFA76-9AF6-B1CB-BA1D-B486B3289EDD}"/>
              </a:ext>
            </a:extLst>
          </p:cNvPr>
          <p:cNvSpPr/>
          <p:nvPr/>
        </p:nvSpPr>
        <p:spPr>
          <a:xfrm>
            <a:off x="4855463" y="2842261"/>
            <a:ext cx="2226467" cy="24362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ysClr val="windowText" lastClr="00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ysClr val="windowText" lastClr="00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500" b="1">
                <a:solidFill>
                  <a:schemeClr val="accent1"/>
                </a:solidFill>
                <a:latin typeface="Calibri" panose="020F0502020204030204"/>
              </a:rPr>
              <a:t>3. IT-arkitekturen er sentral i  beslutningsprosesser.</a:t>
            </a:r>
          </a:p>
          <a:p>
            <a:pPr marR="0" lvl="0" defTabSz="914400" rtl="0" eaLnBrk="1" fontAlgn="auto" latinLnBrk="0" hangingPunct="1">
              <a:lnSpc>
                <a:spcPct val="100000"/>
              </a:lnSpc>
              <a:spcBef>
                <a:spcPts val="0"/>
              </a:spcBef>
              <a:spcAft>
                <a:spcPts val="0"/>
              </a:spcAft>
              <a:buClrTx/>
              <a:buSzTx/>
              <a:tabLst/>
              <a:defRPr/>
            </a:pPr>
            <a:endParaRPr lang="nb-NO" sz="1500">
              <a:solidFill>
                <a:sysClr val="windowText" lastClr="000000"/>
              </a:solidFill>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endParaRPr lang="nb-NO" sz="1500">
              <a:solidFill>
                <a:sysClr val="windowText" lastClr="000000"/>
              </a:solidFill>
              <a:latin typeface="Calibri" panose="020F0502020204030204"/>
            </a:endParaRPr>
          </a:p>
          <a:p>
            <a:pPr lvl="0">
              <a:defRPr/>
            </a:pPr>
            <a:endParaRPr kumimoji="0" lang="en-GB" sz="15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15" name="Grafikk 14" descr="Gresk tempel med heldekkende fyll">
            <a:extLst>
              <a:ext uri="{FF2B5EF4-FFF2-40B4-BE49-F238E27FC236}">
                <a16:creationId xmlns:a16="http://schemas.microsoft.com/office/drawing/2014/main" id="{0CDDF7D0-C199-1D1A-F26F-E6DC929872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6501" y="2919233"/>
            <a:ext cx="680720" cy="553720"/>
          </a:xfrm>
          <a:prstGeom prst="rect">
            <a:avLst/>
          </a:prstGeom>
        </p:spPr>
      </p:pic>
      <p:sp>
        <p:nvSpPr>
          <p:cNvPr id="3" name="Rectangle: Rounded Corners 3">
            <a:extLst>
              <a:ext uri="{FF2B5EF4-FFF2-40B4-BE49-F238E27FC236}">
                <a16:creationId xmlns:a16="http://schemas.microsoft.com/office/drawing/2014/main" id="{93439EC6-4886-0434-AF73-6F1041EF38CA}"/>
              </a:ext>
            </a:extLst>
          </p:cNvPr>
          <p:cNvSpPr/>
          <p:nvPr/>
        </p:nvSpPr>
        <p:spPr>
          <a:xfrm>
            <a:off x="7166584" y="2836409"/>
            <a:ext cx="2376731" cy="24479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200" b="1">
              <a:solidFill>
                <a:sysClr val="windowText" lastClr="00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200" b="1">
              <a:solidFill>
                <a:sysClr val="windowText" lastClr="000000"/>
              </a:solidFill>
              <a:latin typeface="Calibri" panose="020F0502020204030204"/>
            </a:endParaRPr>
          </a:p>
          <a:p>
            <a:pPr algn="ctr">
              <a:defRPr/>
            </a:pPr>
            <a:r>
              <a:rPr lang="nb-NO" sz="1500" b="1">
                <a:solidFill>
                  <a:schemeClr val="accent1"/>
                </a:solidFill>
              </a:rPr>
              <a:t>4. Smidig, tverrfaglig samarbeid gjennom hele verdikjeden bidrar til å skape merverdi.</a:t>
            </a:r>
            <a:endParaRPr lang="nb-NO" sz="1500" b="1" i="1">
              <a:solidFill>
                <a:schemeClr val="accent1"/>
              </a:solidFill>
            </a:endParaRPr>
          </a:p>
          <a:p>
            <a:pPr marL="171450" indent="-171450">
              <a:buFont typeface="Arial" panose="020B0604020202020204" pitchFamily="34" charset="0"/>
              <a:buChar char="•"/>
              <a:defRPr/>
            </a:pPr>
            <a:endParaRPr lang="nb-NO" sz="1200">
              <a:solidFill>
                <a:schemeClr val="tx1"/>
              </a:solidFill>
            </a:endParaRPr>
          </a:p>
          <a:p>
            <a:pPr lvl="0">
              <a:defRPr/>
            </a:pPr>
            <a:endParaRPr kumimoji="0" lang="en-GB" sz="12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6" name="Grafikk 5" descr="Kobling med heldekkende fyll">
            <a:extLst>
              <a:ext uri="{FF2B5EF4-FFF2-40B4-BE49-F238E27FC236}">
                <a16:creationId xmlns:a16="http://schemas.microsoft.com/office/drawing/2014/main" id="{02C7252F-20B2-CBBB-86AE-DA975B5711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8312" y="2919233"/>
            <a:ext cx="802640" cy="553720"/>
          </a:xfrm>
          <a:prstGeom prst="rect">
            <a:avLst/>
          </a:prstGeom>
        </p:spPr>
      </p:pic>
      <p:sp>
        <p:nvSpPr>
          <p:cNvPr id="7" name="Rectangle: Rounded Corners 3">
            <a:extLst>
              <a:ext uri="{FF2B5EF4-FFF2-40B4-BE49-F238E27FC236}">
                <a16:creationId xmlns:a16="http://schemas.microsoft.com/office/drawing/2014/main" id="{2755E2C1-AF6F-8F0D-39F8-92B20D32114D}"/>
              </a:ext>
            </a:extLst>
          </p:cNvPr>
          <p:cNvSpPr/>
          <p:nvPr/>
        </p:nvSpPr>
        <p:spPr>
          <a:xfrm>
            <a:off x="9620202" y="2836409"/>
            <a:ext cx="2279334" cy="2442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ysClr val="windowText" lastClr="0000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500" b="1">
              <a:solidFill>
                <a:sysClr val="windowText" lastClr="000000"/>
              </a:solidFill>
              <a:latin typeface="Calibri" panose="020F0502020204030204"/>
            </a:endParaRPr>
          </a:p>
          <a:p>
            <a:pPr algn="ctr">
              <a:defRPr/>
            </a:pPr>
            <a:r>
              <a:rPr lang="nb-NO" sz="1500" b="1">
                <a:solidFill>
                  <a:schemeClr val="accent1"/>
                </a:solidFill>
              </a:rPr>
              <a:t>5. Vi samarbeider med andre aktører for å nå bærekraftsmålene.</a:t>
            </a:r>
            <a:endParaRPr lang="nb-NO" sz="1500" b="1" i="1">
              <a:solidFill>
                <a:schemeClr val="accent1"/>
              </a:solidFill>
            </a:endParaRPr>
          </a:p>
          <a:p>
            <a:pPr marL="171450" indent="-171450">
              <a:buFont typeface="Arial" panose="020B0604020202020204" pitchFamily="34" charset="0"/>
              <a:buChar char="•"/>
              <a:defRPr/>
            </a:pPr>
            <a:endParaRPr lang="nb-NO" sz="1500">
              <a:solidFill>
                <a:schemeClr val="tx1"/>
              </a:solidFill>
            </a:endParaRPr>
          </a:p>
          <a:p>
            <a:pPr lvl="0">
              <a:defRPr/>
            </a:pPr>
            <a:endParaRPr lang="nb-NO" sz="1500">
              <a:solidFill>
                <a:schemeClr val="tx1"/>
              </a:solidFill>
              <a:latin typeface="Calibri" panose="020F0502020204030204"/>
            </a:endParaRPr>
          </a:p>
          <a:p>
            <a:pPr marL="171450" lvl="0" indent="-171450">
              <a:buFont typeface="Arial" panose="020B0604020202020204" pitchFamily="34" charset="0"/>
              <a:buChar char="•"/>
              <a:defRPr/>
            </a:pPr>
            <a:endParaRPr lang="nb-NO" sz="1500">
              <a:solidFill>
                <a:schemeClr val="tx1"/>
              </a:solidFill>
              <a:latin typeface="Calibri" panose="020F0502020204030204"/>
            </a:endParaRPr>
          </a:p>
          <a:p>
            <a:pPr lvl="0">
              <a:defRPr/>
            </a:pPr>
            <a:endParaRPr lang="nb-NO" sz="1500">
              <a:solidFill>
                <a:schemeClr val="tx1"/>
              </a:solidFill>
              <a:latin typeface="Calibri" panose="020F0502020204030204"/>
            </a:endParaRPr>
          </a:p>
          <a:p>
            <a:pPr marL="171450" lvl="0" indent="-171450">
              <a:buFont typeface="Arial" panose="020B0604020202020204" pitchFamily="34" charset="0"/>
              <a:buChar char="•"/>
              <a:defRPr/>
            </a:pPr>
            <a:endParaRPr kumimoji="0" lang="nb-NO" sz="1500" b="0" i="0" u="none" strike="noStrike" kern="1200" cap="none" spc="0" normalizeH="0" baseline="0">
              <a:ln>
                <a:noFill/>
              </a:ln>
              <a:solidFill>
                <a:schemeClr val="tx1"/>
              </a:solidFill>
              <a:effectLst/>
              <a:uLnTx/>
              <a:uFillTx/>
              <a:latin typeface="Calibri" panose="020F0502020204030204"/>
              <a:ea typeface="+mn-ea"/>
              <a:cs typeface="+mn-cs"/>
            </a:endParaRPr>
          </a:p>
        </p:txBody>
      </p:sp>
      <p:pic>
        <p:nvPicPr>
          <p:cNvPr id="14" name="Grafikk 13" descr="Bærekraft med heldekkende fyll">
            <a:extLst>
              <a:ext uri="{FF2B5EF4-FFF2-40B4-BE49-F238E27FC236}">
                <a16:creationId xmlns:a16="http://schemas.microsoft.com/office/drawing/2014/main" id="{08CEA39D-8629-0165-4D5A-51897EEF40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52435" y="2903993"/>
            <a:ext cx="680720" cy="553720"/>
          </a:xfrm>
          <a:prstGeom prst="rect">
            <a:avLst/>
          </a:prstGeom>
        </p:spPr>
      </p:pic>
      <p:sp>
        <p:nvSpPr>
          <p:cNvPr id="16" name="Tittel 15">
            <a:extLst>
              <a:ext uri="{FF2B5EF4-FFF2-40B4-BE49-F238E27FC236}">
                <a16:creationId xmlns:a16="http://schemas.microsoft.com/office/drawing/2014/main" id="{21AA0595-BF48-8197-03F6-D72E42AB77B6}"/>
              </a:ext>
            </a:extLst>
          </p:cNvPr>
          <p:cNvSpPr>
            <a:spLocks noGrp="1"/>
          </p:cNvSpPr>
          <p:nvPr>
            <p:ph type="title"/>
          </p:nvPr>
        </p:nvSpPr>
        <p:spPr>
          <a:xfrm>
            <a:off x="838200" y="1736722"/>
            <a:ext cx="10515600" cy="904875"/>
          </a:xfrm>
        </p:spPr>
        <p:txBody>
          <a:bodyPr>
            <a:normAutofit/>
          </a:bodyPr>
          <a:lstStyle/>
          <a:p>
            <a:pPr algn="ctr"/>
            <a:r>
              <a:rPr lang="nb-NO" sz="2400" b="1" dirty="0">
                <a:solidFill>
                  <a:schemeClr val="accent2">
                    <a:lumMod val="75000"/>
                  </a:schemeClr>
                </a:solidFill>
              </a:rPr>
              <a:t>Fem prioriterte strategiske hovedmål for NKS110</a:t>
            </a:r>
          </a:p>
        </p:txBody>
      </p:sp>
      <p:sp>
        <p:nvSpPr>
          <p:cNvPr id="4" name="Tittel 15">
            <a:extLst>
              <a:ext uri="{FF2B5EF4-FFF2-40B4-BE49-F238E27FC236}">
                <a16:creationId xmlns:a16="http://schemas.microsoft.com/office/drawing/2014/main" id="{09AC57A5-3D3C-E3B5-00A6-4FAE1FAF61DA}"/>
              </a:ext>
            </a:extLst>
          </p:cNvPr>
          <p:cNvSpPr txBox="1">
            <a:spLocks/>
          </p:cNvSpPr>
          <p:nvPr/>
        </p:nvSpPr>
        <p:spPr>
          <a:xfrm>
            <a:off x="710896" y="655754"/>
            <a:ext cx="10515600" cy="904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2800" b="1" dirty="0">
                <a:solidFill>
                  <a:schemeClr val="accent2">
                    <a:lumMod val="75000"/>
                  </a:schemeClr>
                </a:solidFill>
              </a:rPr>
              <a:t>Forretningsstrategi NKS 110 for perioden 2023 til 2028</a:t>
            </a:r>
          </a:p>
        </p:txBody>
      </p:sp>
    </p:spTree>
    <p:extLst>
      <p:ext uri="{BB962C8B-B14F-4D97-AF65-F5344CB8AC3E}">
        <p14:creationId xmlns:p14="http://schemas.microsoft.com/office/powerpoint/2010/main" val="5729715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Rø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2a7fc76-2989-4d79-a54d-25dec1c562f6}" enabled="0" method="" siteId="{e2a7fc76-2989-4d79-a54d-25dec1c562f6}" removed="1"/>
</clbl:labelList>
</file>

<file path=docProps/app.xml><?xml version="1.0" encoding="utf-8"?>
<Properties xmlns="http://schemas.openxmlformats.org/officeDocument/2006/extended-properties" xmlns:vt="http://schemas.openxmlformats.org/officeDocument/2006/docPropsVTypes">
  <TotalTime>23</TotalTime>
  <Words>868</Words>
  <Application>Microsoft Office PowerPoint</Application>
  <PresentationFormat>Widescreen</PresentationFormat>
  <Paragraphs>103</Paragraphs>
  <Slides>8</Slides>
  <Notes>3</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8</vt:i4>
      </vt:variant>
    </vt:vector>
  </HeadingPairs>
  <TitlesOfParts>
    <vt:vector size="15" baseType="lpstr">
      <vt:lpstr>Aptos</vt:lpstr>
      <vt:lpstr>Aptos Display</vt:lpstr>
      <vt:lpstr>Arial</vt:lpstr>
      <vt:lpstr>Calibri</vt:lpstr>
      <vt:lpstr>Calibri Light</vt:lpstr>
      <vt:lpstr>Office-tema</vt:lpstr>
      <vt:lpstr>Office-tema</vt:lpstr>
      <vt:lpstr>Workshop eierstrategi NKS110  kl. 10:00 til kl. 13:00 </vt:lpstr>
      <vt:lpstr>Oppsummering av hovedpunkter fra  Innsiktsfasen</vt:lpstr>
      <vt:lpstr>Overordnet oppsummering</vt:lpstr>
      <vt:lpstr>Overordnet oppsummering</vt:lpstr>
      <vt:lpstr>Overordnet oppsummering</vt:lpstr>
      <vt:lpstr>Eierstrategi kontra forretningsstrategi</vt:lpstr>
      <vt:lpstr>Forslag til innhold i eierstrategi </vt:lpstr>
      <vt:lpstr>Fem prioriterte strategiske hovedmål for NKS110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 Storksen</dc:creator>
  <cp:lastModifiedBy>Kari Storksen</cp:lastModifiedBy>
  <cp:revision>1</cp:revision>
  <dcterms:created xsi:type="dcterms:W3CDTF">2024-10-24T07:18:43Z</dcterms:created>
  <dcterms:modified xsi:type="dcterms:W3CDTF">2024-11-12T06:12:23Z</dcterms:modified>
</cp:coreProperties>
</file>